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76" r:id="rId3"/>
    <p:sldId id="377" r:id="rId4"/>
    <p:sldId id="378" r:id="rId5"/>
    <p:sldId id="3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659A8-C580-E31F-14BE-93ABDB815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2B1279-0DFE-D0A5-CFBB-B9E5084E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CCBBD0-9781-8406-2952-7973D506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729031-8F64-8066-C7C8-39487943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DBB962-6409-440E-3E8E-48F77E2A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07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951F3-228D-1757-2B7E-C4E17E7B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DA82F4-9EA0-D242-CB8C-21CCDF032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FF9233-099C-CAA5-9662-982671B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676EDE-823F-EFA7-2520-61645D57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9E8F8D-85AB-74BB-1DAA-0A0D4E75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75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D0E7849-4DAA-3F88-AA43-B8235B859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10323B-A8DE-C2AF-7288-AA61F90B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0E5A27-765C-AC58-BDD3-D55ED91A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0107B4-422C-399B-50E9-3C34CEA3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1DE1F6-0B06-270F-24F7-B5DE9D28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4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B2D0A-8ED6-2D30-9428-C2834FCE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579889-3F32-F3E0-8C3B-5F17A5B6A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69948E-22E3-2619-CD11-0B30424B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7D07CA-65A8-603D-43EA-F4B7A9A3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1FEFAF-69B8-BF7A-06C5-13758EE9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20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7962A-33EB-9332-3411-971EDDBD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3B72B1-E7AA-7E10-08F2-B4B2D8D7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384FA1-E102-CC46-BB24-C857C914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5A3983-B74F-E2DB-C976-6879B9F7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00F335-A725-5F20-1177-A1DB255C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1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ADD80-33F7-A2E1-0E06-E7672D33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45BB7-450E-79A1-C049-90645A19D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699D2A-113C-E6E6-E272-CE52FF29D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6FFBBC-ED50-EB4D-1B70-F8045E18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5048B3-C0B3-763A-FDA2-1C8E4A80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395C68-940B-B0BF-21DA-63415182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32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45876-E1B2-17C5-C348-5A0E6F00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7F3846-1DD7-4285-7584-84F0A616A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A9ADC5-5D9B-D082-7215-D581D8CD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8CDBC63-6E44-1A83-96CE-4EF7E1E60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5812C6-3BC7-BAD3-BDBA-375BECC96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2A1ECB1-24BD-A4D5-41B7-1068FDE1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4B23AD8-85C0-8325-FFF2-98F232A5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7B20E53-1E19-8920-B8C0-50114092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1947-B3B7-8FC6-2F63-408C1262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853D5E-2364-AB1A-CB04-13435269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F2BE61-B7B6-5F92-D98C-9453447A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63ED4-EB50-413F-2592-24E45CE4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9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62DBF6-BAB9-3FCF-1BC8-8CFB6671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4222DC-72E7-19A0-454F-A3F839FB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0D7E56-94AE-5D48-F484-5F857C3E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83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02AB3-6120-1776-4613-EDE77AB1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3FF1A7-48D5-0536-0C55-9DBF11CE1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CB1DFD-B213-953A-4BFB-6EE47D332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6016E9-7686-9D66-1E2C-F7299DA7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705EE5-6347-6147-3C44-3A8DF602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C13861-0403-145A-A332-ED86F5BE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3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C98DA-3EA2-4CFC-1598-06E8B5AD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C8AE3F-65C8-5781-CF05-8BBED50A1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7D4788-CE90-8E8F-689F-3B266A690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C77864-4FFD-416F-56EE-1B561250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E77656-B11E-4995-AA17-9B5FDBE7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462110-0492-545C-68A3-908839C5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72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A68617-1561-3207-9CEF-473BF9BE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355FB4-0280-932E-8939-A47068D5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D5D905-3510-A4E9-6187-5D344C271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535E0-6AA4-4D81-B5AC-DC1C12A49879}" type="datetimeFigureOut">
              <a:rPr lang="nl-NL" smtClean="0"/>
              <a:t>18-6-2024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8771AE-0467-FEA3-997F-7F699515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8BDE4B-6B95-63F1-22C1-5E5EAD4B3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56C25-3316-4162-A7C9-83B0AA8B5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98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Drie onderwerpen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280160" y="3931920"/>
            <a:ext cx="685620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Stand vandaag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Prognose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Noto Sans CJK SC"/>
              </a:rPr>
              <a:t>Wat moeten we doen?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Consequenties: 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8" name="Afbeelding 67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1280160" y="3840480"/>
            <a:ext cx="9599400" cy="164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Blijft ontzettend ingewikkeld voor starters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Valt eigenlijk regionaal niet tegen op te bouwen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Woningtekort en toch stragnerende productie?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0" name="Afbeelding 69"/>
          <p:cNvPicPr/>
          <p:nvPr/>
        </p:nvPicPr>
        <p:blipFill>
          <a:blip r:embed="rId3"/>
          <a:stretch/>
        </p:blipFill>
        <p:spPr>
          <a:xfrm>
            <a:off x="8458200" y="1360440"/>
            <a:ext cx="2152080" cy="183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3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NL"/>
          </a:p>
        </p:txBody>
      </p:sp>
      <p:pic>
        <p:nvPicPr>
          <p:cNvPr id="72" name="Afbeelding 71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sp>
        <p:nvSpPr>
          <p:cNvPr id="73" name="CustomShape 17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Stand vandaag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4" name="Afbeelding 73"/>
          <p:cNvPicPr/>
          <p:nvPr/>
        </p:nvPicPr>
        <p:blipFill>
          <a:blip r:embed="rId3"/>
          <a:stretch/>
        </p:blipFill>
        <p:spPr>
          <a:xfrm>
            <a:off x="6383160" y="1640160"/>
            <a:ext cx="4589280" cy="384588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18"/>
          <p:cNvSpPr/>
          <p:nvPr/>
        </p:nvSpPr>
        <p:spPr>
          <a:xfrm>
            <a:off x="1280160" y="1828800"/>
            <a:ext cx="3748680" cy="36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We lopen achter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Wel genoeg (?) plannen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Huurproductie redelijk in pas met Woondeal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6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NL"/>
          </a:p>
        </p:txBody>
      </p:sp>
      <p:pic>
        <p:nvPicPr>
          <p:cNvPr id="77" name="Afbeelding 76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pic>
        <p:nvPicPr>
          <p:cNvPr id="78" name="Afbeelding 77"/>
          <p:cNvPicPr/>
          <p:nvPr/>
        </p:nvPicPr>
        <p:blipFill>
          <a:blip r:embed="rId3"/>
          <a:stretch/>
        </p:blipFill>
        <p:spPr>
          <a:xfrm>
            <a:off x="-529200" y="-36720"/>
            <a:ext cx="13209840" cy="689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4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NL"/>
          </a:p>
        </p:txBody>
      </p:sp>
      <p:pic>
        <p:nvPicPr>
          <p:cNvPr id="80" name="Afbeelding 79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pic>
        <p:nvPicPr>
          <p:cNvPr id="81" name="Afbeelding 80"/>
          <p:cNvPicPr/>
          <p:nvPr/>
        </p:nvPicPr>
        <p:blipFill>
          <a:blip r:embed="rId3"/>
          <a:stretch/>
        </p:blipFill>
        <p:spPr>
          <a:xfrm>
            <a:off x="-313200" y="0"/>
            <a:ext cx="1281780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8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3" name="CustomShape 9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84" name="CustomShape 10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Prognoses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5" name="Afbeelding 84"/>
          <p:cNvPicPr/>
          <p:nvPr/>
        </p:nvPicPr>
        <p:blipFill>
          <a:blip r:embed="rId2"/>
          <a:stretch/>
        </p:blipFill>
        <p:spPr>
          <a:xfrm>
            <a:off x="1371600" y="2049480"/>
            <a:ext cx="8569440" cy="366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Afbeelding 85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23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Lange termijn en planstatus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8" name="Afbeelding 87"/>
          <p:cNvPicPr/>
          <p:nvPr/>
        </p:nvPicPr>
        <p:blipFill>
          <a:blip r:embed="rId3"/>
          <a:stretch/>
        </p:blipFill>
        <p:spPr>
          <a:xfrm>
            <a:off x="995400" y="2039400"/>
            <a:ext cx="8592840" cy="3675240"/>
          </a:xfrm>
          <a:prstGeom prst="rect">
            <a:avLst/>
          </a:prstGeom>
          <a:ln w="0">
            <a:noFill/>
          </a:ln>
        </p:spPr>
      </p:pic>
      <p:pic>
        <p:nvPicPr>
          <p:cNvPr id="89" name="Afbeelding 88"/>
          <p:cNvPicPr/>
          <p:nvPr/>
        </p:nvPicPr>
        <p:blipFill>
          <a:blip r:embed="rId4"/>
          <a:stretch/>
        </p:blipFill>
        <p:spPr>
          <a:xfrm>
            <a:off x="8430840" y="2286000"/>
            <a:ext cx="2770200" cy="264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24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Woondeal heeft effect op planning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1" name="CustomShape 25"/>
          <p:cNvSpPr/>
          <p:nvPr/>
        </p:nvSpPr>
        <p:spPr>
          <a:xfrm>
            <a:off x="1316160" y="1920240"/>
            <a:ext cx="9599400" cy="356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lang="nl-NL" sz="2400" spc="-1" dirty="0">
                <a:solidFill>
                  <a:srgbClr val="000000"/>
                </a:solidFill>
                <a:latin typeface="Arial Rounded MT Bold"/>
              </a:rPr>
              <a:t>Weer meer plannen in monitor </a:t>
            </a:r>
            <a:endParaRPr lang="en-US" sz="2400" spc="-1" dirty="0">
              <a:solidFill>
                <a:srgbClr val="000000"/>
              </a:solidFill>
              <a:latin typeface="Arial Rounded MT Bold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lang="nl-NL" sz="2400" spc="-1" dirty="0">
                <a:solidFill>
                  <a:srgbClr val="000000"/>
                </a:solidFill>
                <a:latin typeface="Arial Rounded MT Bold"/>
              </a:rPr>
              <a:t>Tot 2030 “voldoende”</a:t>
            </a:r>
            <a:endParaRPr lang="en-US" sz="2400" spc="-1" dirty="0">
              <a:solidFill>
                <a:srgbClr val="000000"/>
              </a:solidFill>
              <a:latin typeface="Arial Rounded MT Bold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lang="nl-NL" sz="2400" spc="-1" dirty="0">
                <a:solidFill>
                  <a:srgbClr val="000000"/>
                </a:solidFill>
                <a:latin typeface="Arial Rounded MT Bold"/>
              </a:rPr>
              <a:t>Wel wat wensdenken, veel in 2030</a:t>
            </a:r>
            <a:endParaRPr lang="en-US" sz="2400" spc="-1" dirty="0">
              <a:solidFill>
                <a:srgbClr val="000000"/>
              </a:solidFill>
              <a:latin typeface="Arial Rounded MT Bold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lang="nl-NL" sz="2400" spc="-1" dirty="0">
                <a:solidFill>
                  <a:srgbClr val="000000"/>
                </a:solidFill>
                <a:latin typeface="Arial Rounded MT Bold"/>
              </a:rPr>
              <a:t>2030-2040 </a:t>
            </a:r>
            <a:r>
              <a:rPr kumimoji="0" lang="nl-NL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niet vergeten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91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pic>
        <p:nvPicPr>
          <p:cNvPr id="93" name="Afbeelding 92"/>
          <p:cNvPicPr/>
          <p:nvPr/>
        </p:nvPicPr>
        <p:blipFill>
          <a:blip r:embed="rId3"/>
          <a:stretch/>
        </p:blipFill>
        <p:spPr>
          <a:xfrm>
            <a:off x="5029200" y="776880"/>
            <a:ext cx="5714640" cy="516672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2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Korte termijn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fbeelding 94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pic>
        <p:nvPicPr>
          <p:cNvPr id="96" name="Afbeelding 95"/>
          <p:cNvPicPr/>
          <p:nvPr/>
        </p:nvPicPr>
        <p:blipFill>
          <a:blip r:embed="rId3"/>
          <a:stretch/>
        </p:blipFill>
        <p:spPr>
          <a:xfrm>
            <a:off x="-34560" y="-457200"/>
            <a:ext cx="12342600" cy="732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Afbeelding 96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22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Komende 3 jaar en prijscategorie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9" name="Afbeelding 98"/>
          <p:cNvPicPr/>
          <p:nvPr/>
        </p:nvPicPr>
        <p:blipFill>
          <a:blip r:embed="rId3"/>
          <a:stretch/>
        </p:blipFill>
        <p:spPr>
          <a:xfrm>
            <a:off x="1143000" y="2057400"/>
            <a:ext cx="9600840" cy="411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43" name="CustomShape 3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Stand van zaken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Consequenties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280160" y="3840480"/>
            <a:ext cx="9599400" cy="164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Zoeken in goedkopere regio’s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Verduurzaming: richting uitvoeringsplannen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Woonagenda: implementeren en parallel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" name="Afbeelding 101"/>
          <p:cNvPicPr/>
          <p:nvPr/>
        </p:nvPicPr>
        <p:blipFill>
          <a:blip r:embed="rId2"/>
          <a:stretch/>
        </p:blipFill>
        <p:spPr>
          <a:xfrm>
            <a:off x="-304560" y="-51480"/>
            <a:ext cx="13105800" cy="707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9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Boeggolf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4" name="CustomShape 20"/>
          <p:cNvSpPr/>
          <p:nvPr/>
        </p:nvSpPr>
        <p:spPr>
          <a:xfrm>
            <a:off x="1316160" y="1920240"/>
            <a:ext cx="9599400" cy="356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 fontScale="93000"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Verleden leert dat die golf echt gemaakt wordt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Wel veel nieuwe zachte plannen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Nu wel concrete knelpunten:</a:t>
            </a:r>
            <a:b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- netcongestie (900)</a:t>
            </a:r>
            <a:b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- onrendabel (1000)</a:t>
            </a:r>
            <a:b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- draagvlak/bezwaar (1200)</a:t>
            </a:r>
            <a:b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- bereikbaarheid (225)</a:t>
            </a:r>
            <a:b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- onbekend (3550)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Enorme sprong productie in koopsector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07" name="CustomShape 3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Positief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1316160" y="2286000"/>
            <a:ext cx="9599400" cy="31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Veel plannen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Veel plannen korte termijn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Corporaties op stoom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Gerealiseerde kwaliteit!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26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0" name="CustomShape 27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11" name="CustomShape 28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Negatief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2" name="CustomShape 29"/>
          <p:cNvSpPr/>
          <p:nvPr/>
        </p:nvSpPr>
        <p:spPr>
          <a:xfrm>
            <a:off x="1316160" y="2286000"/>
            <a:ext cx="9599400" cy="31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Start bouw en bouwvergunningen lopen nog achter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Veel concrete knelpunten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Boeggolf te zacht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Wensdenken tegen grens 2030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Er is meer planreserve nodig tot 2030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15" name="CustomShape 3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Kritische aanbevelingen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1316160" y="4297680"/>
            <a:ext cx="9599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NL"/>
          </a:p>
        </p:txBody>
      </p:sp>
      <p:pic>
        <p:nvPicPr>
          <p:cNvPr id="117" name="Afbeelding 116"/>
          <p:cNvPicPr/>
          <p:nvPr/>
        </p:nvPicPr>
        <p:blipFill>
          <a:blip r:embed="rId2"/>
          <a:stretch/>
        </p:blipFill>
        <p:spPr>
          <a:xfrm>
            <a:off x="3630240" y="2675880"/>
            <a:ext cx="4599360" cy="235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30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9" name="CustomShape 31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20" name="CustomShape 32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Gemeenten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1" name="CustomShape 33"/>
          <p:cNvSpPr/>
          <p:nvPr/>
        </p:nvSpPr>
        <p:spPr>
          <a:xfrm>
            <a:off x="1316160" y="4297680"/>
            <a:ext cx="9599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22" name="CustomShape 34"/>
          <p:cNvSpPr/>
          <p:nvPr/>
        </p:nvSpPr>
        <p:spPr>
          <a:xfrm>
            <a:off x="1316160" y="3383280"/>
            <a:ext cx="9599400" cy="210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Realistische visie op financiele haalbaarheid is noodzakelijk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Verwachte algemene financiele knelpunten gemeente in relatie tot nieuwbouwopgave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Capaciteitsproblemen vragen om radicaal andere aanpak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40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4" name="CustomShape 41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25" name="CustomShape 42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Corporaties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6" name="CustomShape 43"/>
          <p:cNvSpPr/>
          <p:nvPr/>
        </p:nvSpPr>
        <p:spPr>
          <a:xfrm>
            <a:off x="1316160" y="4297680"/>
            <a:ext cx="9599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27" name="CustomShape 44"/>
          <p:cNvSpPr/>
          <p:nvPr/>
        </p:nvSpPr>
        <p:spPr>
          <a:xfrm>
            <a:off x="1316160" y="3200400"/>
            <a:ext cx="959940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Huidige model is met bouwopgave op lange termijn niet te handhaven.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Plan voorbij de dpi periode, 5 jaar is niet voldoende om opgaven te garanderen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Moeten weer woning</a:t>
            </a:r>
            <a:r>
              <a:rPr kumimoji="0" lang="nl-NL" sz="2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BOUW</a:t>
            </a: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corporaties worden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35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9" name="CustomShape 36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30" name="CustomShape 37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Markt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1" name="CustomShape 38"/>
          <p:cNvSpPr/>
          <p:nvPr/>
        </p:nvSpPr>
        <p:spPr>
          <a:xfrm>
            <a:off x="1316160" y="4297680"/>
            <a:ext cx="9599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32" name="CustomShape 39"/>
          <p:cNvSpPr/>
          <p:nvPr/>
        </p:nvSpPr>
        <p:spPr>
          <a:xfrm>
            <a:off x="1144800" y="2743200"/>
            <a:ext cx="9599400" cy="31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Open de planningen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Strategische locatie-optimalisaties gaan ons niet helpen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Vindt een manier op gezamenlijk boven het projectniveau de haalbaarheid van plannen te objectiveren.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Kom met proposities voor betaalbare koop binnen haalbare exploitaties. Binnen huidige budgetten moet ruimte zijn.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45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4" name="CustomShape 46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35" name="CustomShape 47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Versnellingstafel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6" name="CustomShape 48"/>
          <p:cNvSpPr/>
          <p:nvPr/>
        </p:nvSpPr>
        <p:spPr>
          <a:xfrm>
            <a:off x="1316160" y="4297680"/>
            <a:ext cx="9599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37" name="CustomShape 49"/>
          <p:cNvSpPr/>
          <p:nvPr/>
        </p:nvSpPr>
        <p:spPr>
          <a:xfrm>
            <a:off x="1316160" y="2286000"/>
            <a:ext cx="9599400" cy="31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 fontScale="97000"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Breng haalbaarheidsknelpunten scherp in beeld:</a:t>
            </a:r>
            <a:b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grex en onrendabel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Haal knelpunten in overeenkomsten naar boven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Breng productiecapaciteiten in beeld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Zoek extra productieruimte voor 2030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En dan natuurlijk de knelpuntlijst:</a:t>
            </a:r>
            <a:b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… netcongestie, 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Periode 4: Een nieuwe start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280160" y="823320"/>
            <a:ext cx="7130520" cy="1004040"/>
          </a:xfrm>
          <a:prstGeom prst="roundRect">
            <a:avLst>
              <a:gd name="adj" fmla="val 3606"/>
            </a:avLst>
          </a:prstGeom>
          <a:solidFill>
            <a:srgbClr val="3B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nl-NL"/>
          </a:p>
        </p:txBody>
      </p:sp>
      <p:sp>
        <p:nvSpPr>
          <p:cNvPr id="140" name="CustomShape 3"/>
          <p:cNvSpPr/>
          <p:nvPr/>
        </p:nvSpPr>
        <p:spPr>
          <a:xfrm>
            <a:off x="1518840" y="87588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DejaVu Sans"/>
              </a:rPr>
              <a:t>Monitor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1316160" y="3657600"/>
            <a:ext cx="9599400" cy="182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Nog meer projectgerichte voortgangsdata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Eindelijk markt en corporatiedata erin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Vraagprijs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5" name="Afbeelding 44"/>
          <p:cNvPicPr/>
          <p:nvPr/>
        </p:nvPicPr>
        <p:blipFill>
          <a:blip r:embed="rId2"/>
          <a:stretch/>
        </p:blipFill>
        <p:spPr>
          <a:xfrm>
            <a:off x="1545840" y="1763280"/>
            <a:ext cx="9143640" cy="4141800"/>
          </a:xfrm>
          <a:prstGeom prst="rect">
            <a:avLst/>
          </a:prstGeom>
          <a:ln w="0">
            <a:noFill/>
          </a:ln>
        </p:spPr>
      </p:pic>
      <p:pic>
        <p:nvPicPr>
          <p:cNvPr id="46" name="Afbeelding 45"/>
          <p:cNvPicPr/>
          <p:nvPr/>
        </p:nvPicPr>
        <p:blipFill>
          <a:blip r:embed="rId2"/>
          <a:stretch/>
        </p:blipFill>
        <p:spPr>
          <a:xfrm>
            <a:off x="1407600" y="1799280"/>
            <a:ext cx="9143640" cy="414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335960" y="1005840"/>
            <a:ext cx="8994960" cy="7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Transactieprijs</a:t>
            </a:r>
            <a:endParaRPr kumimoji="0" lang="en-US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8" name="Afbeelding 47"/>
          <p:cNvPicPr/>
          <p:nvPr/>
        </p:nvPicPr>
        <p:blipFill>
          <a:blip r:embed="rId2"/>
          <a:stretch/>
        </p:blipFill>
        <p:spPr>
          <a:xfrm>
            <a:off x="1600200" y="1828800"/>
            <a:ext cx="9143640" cy="414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Binnenlands vestigingsoverschot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0" name="Afbeelding 49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pic>
        <p:nvPicPr>
          <p:cNvPr id="51" name="Afbeelding 50"/>
          <p:cNvPicPr/>
          <p:nvPr/>
        </p:nvPicPr>
        <p:blipFill>
          <a:blip r:embed="rId3"/>
          <a:stretch/>
        </p:blipFill>
        <p:spPr>
          <a:xfrm>
            <a:off x="1371600" y="1828800"/>
            <a:ext cx="9143640" cy="363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1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Vestigingsoverschot wageningen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3" name="Afbeelding 52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pic>
        <p:nvPicPr>
          <p:cNvPr id="54" name="Afbeelding 53"/>
          <p:cNvPicPr/>
          <p:nvPr/>
        </p:nvPicPr>
        <p:blipFill>
          <a:blip r:embed="rId3"/>
          <a:stretch/>
        </p:blipFill>
        <p:spPr>
          <a:xfrm>
            <a:off x="1371600" y="1828800"/>
            <a:ext cx="9143640" cy="363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Consequentie: Toegankelijkheid en Betaalbaarheid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6" name="Afbeelding 55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1144440" y="4800600"/>
            <a:ext cx="9599400" cy="95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Meer verhuringen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292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nl-NL" sz="2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/>
                <a:ea typeface="DejaVu Sans"/>
              </a:rPr>
              <a:t>Meer onder 35 (studenten vertekent)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8" name="Afbeelding 57"/>
          <p:cNvPicPr/>
          <p:nvPr/>
        </p:nvPicPr>
        <p:blipFill>
          <a:blip r:embed="rId3"/>
          <a:stretch/>
        </p:blipFill>
        <p:spPr>
          <a:xfrm>
            <a:off x="1168200" y="1828800"/>
            <a:ext cx="6725520" cy="2742840"/>
          </a:xfrm>
          <a:prstGeom prst="rect">
            <a:avLst/>
          </a:prstGeom>
          <a:ln w="0">
            <a:noFill/>
          </a:ln>
        </p:spPr>
      </p:pic>
      <p:pic>
        <p:nvPicPr>
          <p:cNvPr id="59" name="Afbeelding 58"/>
          <p:cNvPicPr/>
          <p:nvPr/>
        </p:nvPicPr>
        <p:blipFill>
          <a:blip r:embed="rId4"/>
          <a:stretch/>
        </p:blipFill>
        <p:spPr>
          <a:xfrm>
            <a:off x="8334720" y="1600200"/>
            <a:ext cx="2409120" cy="378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2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-1" normalizeH="0" baseline="0" noProof="0" dirty="0">
                <a:ln>
                  <a:noFill/>
                </a:ln>
                <a:solidFill>
                  <a:srgbClr val="3B529E"/>
                </a:solidFill>
                <a:effectLst/>
                <a:uLnTx/>
                <a:uFillTx/>
                <a:latin typeface="Arial Rounded MT Bold"/>
                <a:ea typeface="DejaVu Sans"/>
              </a:rPr>
              <a:t>Reguliere starters hebben het moeilijk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1" name="Afbeelding 60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pic>
        <p:nvPicPr>
          <p:cNvPr id="62" name="Afbeelding 61"/>
          <p:cNvPicPr/>
          <p:nvPr/>
        </p:nvPicPr>
        <p:blipFill>
          <a:blip r:embed="rId3"/>
          <a:stretch/>
        </p:blipFill>
        <p:spPr>
          <a:xfrm>
            <a:off x="1053000" y="1600200"/>
            <a:ext cx="9849960" cy="411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5"/>
          <p:cNvSpPr/>
          <p:nvPr/>
        </p:nvSpPr>
        <p:spPr>
          <a:xfrm>
            <a:off x="1335960" y="1005840"/>
            <a:ext cx="8994960" cy="54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spc="-1" dirty="0">
                <a:solidFill>
                  <a:srgbClr val="3B529E"/>
                </a:solidFill>
                <a:latin typeface="Arial Rounded MT Bold"/>
              </a:rPr>
              <a:t>Bouwkosten blijven stijgen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4" name="Afbeelding 63"/>
          <p:cNvPicPr/>
          <p:nvPr/>
        </p:nvPicPr>
        <p:blipFill>
          <a:blip r:embed="rId2"/>
          <a:stretch/>
        </p:blipFill>
        <p:spPr>
          <a:xfrm>
            <a:off x="2747880" y="3874320"/>
            <a:ext cx="75240" cy="37080"/>
          </a:xfrm>
          <a:prstGeom prst="rect">
            <a:avLst/>
          </a:prstGeom>
          <a:ln w="0">
            <a:noFill/>
          </a:ln>
        </p:spPr>
      </p:pic>
      <p:pic>
        <p:nvPicPr>
          <p:cNvPr id="65" name="Afbeelding 64"/>
          <p:cNvPicPr/>
          <p:nvPr/>
        </p:nvPicPr>
        <p:blipFill>
          <a:blip r:embed="rId3"/>
          <a:stretch/>
        </p:blipFill>
        <p:spPr>
          <a:xfrm>
            <a:off x="1371600" y="2057400"/>
            <a:ext cx="7421040" cy="3143160"/>
          </a:xfrm>
          <a:prstGeom prst="rect">
            <a:avLst/>
          </a:prstGeom>
          <a:ln w="0">
            <a:noFill/>
          </a:ln>
        </p:spPr>
      </p:pic>
      <p:pic>
        <p:nvPicPr>
          <p:cNvPr id="66" name="Afbeelding 65"/>
          <p:cNvPicPr/>
          <p:nvPr/>
        </p:nvPicPr>
        <p:blipFill>
          <a:blip r:embed="rId4"/>
          <a:stretch/>
        </p:blipFill>
        <p:spPr>
          <a:xfrm>
            <a:off x="8642880" y="4800600"/>
            <a:ext cx="2329560" cy="110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C5FBA5A788F4DAF444F7560C5757F" ma:contentTypeVersion="14" ma:contentTypeDescription="Een nieuw document maken." ma:contentTypeScope="" ma:versionID="ba7192ddd85670f49feec6f924364baa">
  <xsd:schema xmlns:xsd="http://www.w3.org/2001/XMLSchema" xmlns:xs="http://www.w3.org/2001/XMLSchema" xmlns:p="http://schemas.microsoft.com/office/2006/metadata/properties" xmlns:ns2="f5f1eb42-8142-4133-8e21-266dfbe8fdec" xmlns:ns3="29d30118-bba6-45b0-ae6e-e8514a066663" targetNamespace="http://schemas.microsoft.com/office/2006/metadata/properties" ma:root="true" ma:fieldsID="867c0512d70749c3f15ec97214e1e75a" ns2:_="" ns3:_="">
    <xsd:import namespace="f5f1eb42-8142-4133-8e21-266dfbe8fdec"/>
    <xsd:import namespace="29d30118-bba6-45b0-ae6e-e8514a066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1eb42-8142-4133-8e21-266dfbe8f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17e57ed-3948-4936-92eb-33fb41c438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0118-bba6-45b0-ae6e-e8514a0666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48da598-462f-4c09-a74e-185eb91b3bd8}" ma:internalName="TaxCatchAll" ma:showField="CatchAllData" ma:web="29d30118-bba6-45b0-ae6e-e8514a0666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f1eb42-8142-4133-8e21-266dfbe8fdec">
      <Terms xmlns="http://schemas.microsoft.com/office/infopath/2007/PartnerControls"/>
    </lcf76f155ced4ddcb4097134ff3c332f>
    <TaxCatchAll xmlns="29d30118-bba6-45b0-ae6e-e8514a066663" xsi:nil="true"/>
  </documentManagement>
</p:properties>
</file>

<file path=customXml/itemProps1.xml><?xml version="1.0" encoding="utf-8"?>
<ds:datastoreItem xmlns:ds="http://schemas.openxmlformats.org/officeDocument/2006/customXml" ds:itemID="{B71E491F-2E43-4A7D-9E38-387129F455AA}"/>
</file>

<file path=customXml/itemProps2.xml><?xml version="1.0" encoding="utf-8"?>
<ds:datastoreItem xmlns:ds="http://schemas.openxmlformats.org/officeDocument/2006/customXml" ds:itemID="{A309A91A-F0A2-4CA4-9A20-944916036D3F}"/>
</file>

<file path=customXml/itemProps3.xml><?xml version="1.0" encoding="utf-8"?>
<ds:datastoreItem xmlns:ds="http://schemas.openxmlformats.org/officeDocument/2006/customXml" ds:itemID="{C4B1EDF6-1FD0-4BE2-913F-B4875A42A0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Breedbeeld</PresentationFormat>
  <Paragraphs>84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Arial Rounded MT Bold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Marije Kuppens | Kuppens Management</dc:creator>
  <cp:lastModifiedBy>Marije Kuppens | Kuppens Management</cp:lastModifiedBy>
  <cp:revision>1</cp:revision>
  <dcterms:created xsi:type="dcterms:W3CDTF">2024-06-18T17:10:31Z</dcterms:created>
  <dcterms:modified xsi:type="dcterms:W3CDTF">2024-06-18T17:10:52Z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0x010100C9B8B862D43755468CB19B8D9F24A7DF</vt:lpwstr>
  </property>
</Properties>
</file>