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69" r:id="rId5"/>
  </p:sldMasterIdLst>
  <p:notesMasterIdLst>
    <p:notesMasterId r:id="rId32"/>
  </p:notesMasterIdLst>
  <p:sldIdLst>
    <p:sldId id="336" r:id="rId6"/>
    <p:sldId id="257" r:id="rId7"/>
    <p:sldId id="372" r:id="rId8"/>
    <p:sldId id="258" r:id="rId9"/>
    <p:sldId id="353" r:id="rId10"/>
    <p:sldId id="362" r:id="rId11"/>
    <p:sldId id="256" r:id="rId12"/>
    <p:sldId id="767" r:id="rId13"/>
    <p:sldId id="278" r:id="rId14"/>
    <p:sldId id="982" r:id="rId15"/>
    <p:sldId id="974" r:id="rId16"/>
    <p:sldId id="988" r:id="rId17"/>
    <p:sldId id="983" r:id="rId18"/>
    <p:sldId id="562" r:id="rId19"/>
    <p:sldId id="986" r:id="rId20"/>
    <p:sldId id="913" r:id="rId21"/>
    <p:sldId id="785" r:id="rId22"/>
    <p:sldId id="528" r:id="rId23"/>
    <p:sldId id="359" r:id="rId24"/>
    <p:sldId id="363" r:id="rId25"/>
    <p:sldId id="369" r:id="rId26"/>
    <p:sldId id="370" r:id="rId27"/>
    <p:sldId id="371" r:id="rId28"/>
    <p:sldId id="272" r:id="rId29"/>
    <p:sldId id="361" r:id="rId30"/>
    <p:sldId id="337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DF6E9C-27C8-E8A9-1C8B-371A152C4C43}" name="Dineke van Westen - de Jong [CASE communicatie]" initials="Dc" userId="S::dineke@casecommunicatie.nl::aaea616d-3849-472d-ba82-5052371284d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0ADC0-73B4-440B-A326-B4F4B32D0A9A}" v="1" dt="2025-03-21T12:17:25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8"/>
    <p:restoredTop sz="94694"/>
  </p:normalViewPr>
  <p:slideViewPr>
    <p:cSldViewPr snapToGrid="0">
      <p:cViewPr varScale="1">
        <p:scale>
          <a:sx n="85" d="100"/>
          <a:sy n="85" d="100"/>
        </p:scale>
        <p:origin x="102" y="36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je Kuppens | Kuppens Management" userId="a90c9009-5c19-4a0c-9169-ef7792336e21" providerId="ADAL" clId="{BC10ADC0-73B4-440B-A326-B4F4B32D0A9A}"/>
    <pc:docChg chg="delSld delMainMaster">
      <pc:chgData name="Marije Kuppens | Kuppens Management" userId="a90c9009-5c19-4a0c-9169-ef7792336e21" providerId="ADAL" clId="{BC10ADC0-73B4-440B-A326-B4F4B32D0A9A}" dt="2025-03-21T12:17:05.465" v="1" actId="47"/>
      <pc:docMkLst>
        <pc:docMk/>
      </pc:docMkLst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256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278"/>
        </pc:sldMkLst>
      </pc:sldChg>
      <pc:sldChg chg="del">
        <pc:chgData name="Marije Kuppens | Kuppens Management" userId="a90c9009-5c19-4a0c-9169-ef7792336e21" providerId="ADAL" clId="{BC10ADC0-73B4-440B-A326-B4F4B32D0A9A}" dt="2025-03-21T12:17:05.465" v="1" actId="47"/>
        <pc:sldMkLst>
          <pc:docMk/>
          <pc:sldMk cId="1516065489" sldId="364"/>
        </pc:sldMkLst>
      </pc:sldChg>
      <pc:sldChg chg="del">
        <pc:chgData name="Marije Kuppens | Kuppens Management" userId="a90c9009-5c19-4a0c-9169-ef7792336e21" providerId="ADAL" clId="{BC10ADC0-73B4-440B-A326-B4F4B32D0A9A}" dt="2025-03-21T12:17:05.465" v="1" actId="47"/>
        <pc:sldMkLst>
          <pc:docMk/>
          <pc:sldMk cId="235081471" sldId="365"/>
        </pc:sldMkLst>
      </pc:sldChg>
      <pc:sldChg chg="del">
        <pc:chgData name="Marije Kuppens | Kuppens Management" userId="a90c9009-5c19-4a0c-9169-ef7792336e21" providerId="ADAL" clId="{BC10ADC0-73B4-440B-A326-B4F4B32D0A9A}" dt="2025-03-21T12:17:05.465" v="1" actId="47"/>
        <pc:sldMkLst>
          <pc:docMk/>
          <pc:sldMk cId="314829365" sldId="366"/>
        </pc:sldMkLst>
      </pc:sldChg>
      <pc:sldChg chg="del">
        <pc:chgData name="Marije Kuppens | Kuppens Management" userId="a90c9009-5c19-4a0c-9169-ef7792336e21" providerId="ADAL" clId="{BC10ADC0-73B4-440B-A326-B4F4B32D0A9A}" dt="2025-03-21T12:17:05.465" v="1" actId="47"/>
        <pc:sldMkLst>
          <pc:docMk/>
          <pc:sldMk cId="2697406778" sldId="367"/>
        </pc:sldMkLst>
      </pc:sldChg>
      <pc:sldChg chg="del">
        <pc:chgData name="Marije Kuppens | Kuppens Management" userId="a90c9009-5c19-4a0c-9169-ef7792336e21" providerId="ADAL" clId="{BC10ADC0-73B4-440B-A326-B4F4B32D0A9A}" dt="2025-03-21T12:17:05.465" v="1" actId="47"/>
        <pc:sldMkLst>
          <pc:docMk/>
          <pc:sldMk cId="2509787606" sldId="368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528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562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767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785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893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13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73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74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82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83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86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88"/>
        </pc:sldMkLst>
      </pc:sldChg>
      <pc:sldChg chg="del">
        <pc:chgData name="Marije Kuppens | Kuppens Management" userId="a90c9009-5c19-4a0c-9169-ef7792336e21" providerId="ADAL" clId="{BC10ADC0-73B4-440B-A326-B4F4B32D0A9A}" dt="2025-03-21T12:17:01.486" v="0" actId="47"/>
        <pc:sldMkLst>
          <pc:docMk/>
          <pc:sldMk cId="0" sldId="989"/>
        </pc:sldMkLst>
      </pc:sldChg>
      <pc:sldMasterChg chg="del delSldLayout">
        <pc:chgData name="Marije Kuppens | Kuppens Management" userId="a90c9009-5c19-4a0c-9169-ef7792336e21" providerId="ADAL" clId="{BC10ADC0-73B4-440B-A326-B4F4B32D0A9A}" dt="2025-03-21T12:17:01.486" v="0" actId="47"/>
        <pc:sldMasterMkLst>
          <pc:docMk/>
          <pc:sldMasterMk cId="124923821" sldId="2147483669"/>
        </pc:sldMasterMkLst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2994033714" sldId="2147483670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47927044" sldId="2147483671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3337699945" sldId="2147483672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1124247586" sldId="2147483673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3929551611" sldId="2147483674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2128643501" sldId="2147483675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4256458207" sldId="2147483676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2967122472" sldId="2147483677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1945262968" sldId="2147483678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1860521135" sldId="2147483679"/>
          </pc:sldLayoutMkLst>
        </pc:sldLayoutChg>
        <pc:sldLayoutChg chg="del">
          <pc:chgData name="Marije Kuppens | Kuppens Management" userId="a90c9009-5c19-4a0c-9169-ef7792336e21" providerId="ADAL" clId="{BC10ADC0-73B4-440B-A326-B4F4B32D0A9A}" dt="2025-03-21T12:17:01.486" v="0" actId="47"/>
          <pc:sldLayoutMkLst>
            <pc:docMk/>
            <pc:sldMasterMk cId="124923821" sldId="2147483669"/>
            <pc:sldLayoutMk cId="3160875015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7F3A6-EB2A-4392-BB66-61928B709A38}" type="datetimeFigureOut">
              <a:rPr lang="nl-NL" smtClean="0"/>
              <a:t>21-3-2025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35407-28C3-444E-936E-F5B6BCAAA3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66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jdelijke aanduiding voor dia-afbeelding 1">
            <a:extLst>
              <a:ext uri="{FF2B5EF4-FFF2-40B4-BE49-F238E27FC236}">
                <a16:creationId xmlns:a16="http://schemas.microsoft.com/office/drawing/2014/main" id="{0D43DA89-80CE-5733-754D-E515B2B7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Tijdelijke aanduiding voor notities 2">
            <a:extLst>
              <a:ext uri="{FF2B5EF4-FFF2-40B4-BE49-F238E27FC236}">
                <a16:creationId xmlns:a16="http://schemas.microsoft.com/office/drawing/2014/main" id="{07A941DF-7177-773A-1CF1-C4CF7B54D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5124" name="Tijdelijke aanduiding voor dianummer 3">
            <a:extLst>
              <a:ext uri="{FF2B5EF4-FFF2-40B4-BE49-F238E27FC236}">
                <a16:creationId xmlns:a16="http://schemas.microsoft.com/office/drawing/2014/main" id="{2BB95EB5-4D72-5702-2571-6F342969E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8C1235-451F-4977-9433-A5B13BD84A28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>
            <a:extLst>
              <a:ext uri="{FF2B5EF4-FFF2-40B4-BE49-F238E27FC236}">
                <a16:creationId xmlns:a16="http://schemas.microsoft.com/office/drawing/2014/main" id="{5F0BB174-E9C9-0D49-7CDE-2349A8D33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Tijdelijke aanduiding voor notities 2">
            <a:extLst>
              <a:ext uri="{FF2B5EF4-FFF2-40B4-BE49-F238E27FC236}">
                <a16:creationId xmlns:a16="http://schemas.microsoft.com/office/drawing/2014/main" id="{E741D7D3-CD34-3F58-F264-ABC0A1E90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4340" name="Tijdelijke aanduiding voor dianummer 3">
            <a:extLst>
              <a:ext uri="{FF2B5EF4-FFF2-40B4-BE49-F238E27FC236}">
                <a16:creationId xmlns:a16="http://schemas.microsoft.com/office/drawing/2014/main" id="{E2F5E039-68EF-9932-8578-5265FE3C80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AFEFA-177F-49DA-8D65-E786D2DA8965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35407-28C3-444E-936E-F5B6BCAAA37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091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35407-28C3-444E-936E-F5B6BCAAA37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122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35407-28C3-444E-936E-F5B6BCAAA37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57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35407-28C3-444E-936E-F5B6BCAAA37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38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0DB89-AF32-0743-AB94-8ECD1028D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122363"/>
            <a:ext cx="9867900" cy="2306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608933-DD11-B34B-B989-C2CE035F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602038"/>
            <a:ext cx="9867900" cy="15996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0153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78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B4570B-AF74-9425-9E8B-DAFF9997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CF231-67F5-4A87-A205-C52C753DF50C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57D2C8-0DC6-FC47-F838-B2C84307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DC5483-48C5-FAC9-D8EE-D016BF72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AE64F-1502-4165-AF6A-C9441D0DAB9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318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A22C3D-0654-DD05-F0E5-214F5C02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4585B-2756-4220-832F-9BED37AC148E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DDEBDF-1833-5553-A2B8-8A3506B7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FE303C-0CE7-8A36-7757-0056D0DC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E798-2B9E-49C8-AFCE-5A62573E48D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024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E8047A-3FDB-7ADA-4973-6E57F2F7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2E3AE-563B-412B-AE6A-604745612E17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462636-F43A-B58D-096E-240CC8DB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0CABED-12A8-428D-3D0E-BDF9A4E1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F5A0B-E185-4E21-963D-E94562F81CF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476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768889D1-D449-8131-7C32-06B66DF6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2D76-B676-4559-8354-2635B47B9D6E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6C67B85-4A44-6EE5-66EE-8F320E39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18C7AE7-22BB-1642-0BBB-95407A69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EFA79-FA43-4AB2-B951-E79D910509C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43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6B572462-03DE-23F8-EA5B-6C05200E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C4C48-2827-4B4A-AC8C-F13DB50972F3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D7316AE7-537C-AE91-66A7-E16C1C6F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6FAF13D5-29C3-D172-E5B8-CC9BF7D7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8AF8F-80F0-4471-80DE-E8D0381D7D7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270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67E9F2BA-68DA-D831-2C1A-31BCA9CC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A5629-7970-43DF-8F5B-52DF3AA38F51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6F52FB3A-9547-73DC-AD84-8158F9D6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5A29D3C-1C49-D63F-0458-B97AA827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D0D1-7967-4EF9-8552-DE108E4563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5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28A600A3-849C-FDF2-DB5E-B4F43EF7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A9AA-2453-44B2-AB00-5C4E552E4F27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EA9136A8-9960-2DAD-DCC7-36E2B566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BADF3F29-6889-26C2-C834-A8C2F03A0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655D-6AF2-4042-97E3-ADDEBF37647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518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CEB06448-AF82-5BB6-790C-E5596980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6630F-D53B-487B-9028-3F1FA7ABCC05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A2036B0-6AD0-F36A-2ABE-101898FC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18D7559-367F-3934-0102-62DF796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361E6-8E55-4DEC-82D6-B46190E51E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636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70AB0FB0-08E8-372D-F6A9-C45DF35B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497C-E851-4DCC-B20E-8A1C53BD91D5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8AFDC1B7-82D7-CC05-3647-7953884A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6BD9D22-F92B-5F85-5295-9D73BFBBB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4A3F-841D-4623-8392-969B5ACDC7E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21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7827A-B79E-2A45-9AD5-8CA35E73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909637"/>
            <a:ext cx="99314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E8FE48-747F-1846-B839-DDC07BB1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0" y="2370137"/>
            <a:ext cx="9931400" cy="33575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DEF591-4C84-F442-98A3-DAAE151E2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0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B0044D-F942-4545-8FB1-8FCCD465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C89D5-2148-4C96-9ADE-9588B896CB3A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5EA503-5559-B05C-1DED-BECA0A7A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9CBB96-8E45-6BD2-3066-A049ED9B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C6148-1797-42BD-8E42-3C62A0365C2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075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E9B5CC-3175-A441-7D5B-1C07C3C2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D6B46-232B-4253-9D79-3F86C8B8CC07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B6F59B-D718-3EC2-B7E4-E3EDA728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8C6AE0-648A-CBB6-DB45-E14F2823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4BC20-509B-4C0C-903B-CB961B84E0C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19137-10E0-4D45-8108-09473FB1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709738"/>
            <a:ext cx="9956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031F4E-892D-0147-80C6-21B0F865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4589463"/>
            <a:ext cx="9956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8B0519-B921-594E-96C5-82168B188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AEE30-066C-F547-9D6F-BEFA0321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9676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0BE7F-7D6B-F040-9EE5-432876BE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F85741-C7D0-634C-857B-A7EB3C28D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900" y="2005012"/>
            <a:ext cx="4597400" cy="394335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9EABAC-7DFC-734A-A29F-202317DF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05012"/>
            <a:ext cx="4864100" cy="394335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F2B0C1-8ED0-6D49-8965-48A911CB7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1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858683-35C4-AF46-8EC1-CCF998F5B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73263"/>
            <a:ext cx="4930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7AE826-C711-C54A-902C-FCA440DA1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2797175"/>
            <a:ext cx="4930775" cy="28289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DDB3E88-6C6C-3340-ABCD-DAAD3F0CE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73263"/>
            <a:ext cx="4953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6BCAFA5-AA01-934E-97FC-91C432417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97175"/>
            <a:ext cx="4930775" cy="28289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FDE16DA-215F-B14E-8FBA-95F94050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963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39D109-BCE8-794C-BA1D-967284D8E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7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E3000F4-F0A2-4E46-80E9-C2EF5363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963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CB7DD2-3AA5-7D48-8CD3-6DA696265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C1F010F-47FF-8647-91B5-5D8D0F86A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9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ECE35-D857-F340-AA24-77D63B99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8FA737-A47A-B848-AFF9-EE59E645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1E3BE3-7D85-4645-A107-9765E83E0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483280-CC23-874B-964E-CB9468CE7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6A3292-C486-2641-8EF2-489B9D6C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5E8D0-C90C-5849-A453-CDE8048E8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3701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6056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3B529E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523017BA-6FD9-D5F5-3BD7-A108619B9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A6A99E80-8784-7012-9EA7-AA9248DA0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0E33BE-85C7-C9A0-9603-F2711AD3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50022C-0767-48E7-AA91-9D0797EFAFA0}" type="datetimeFigureOut">
              <a:rPr lang="nl-NL"/>
              <a:pPr>
                <a:defRPr/>
              </a:pPr>
              <a:t>21-3-2025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8BF193-E860-A7E7-9D5D-FC4EC6E27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56C8F9-7D57-42B0-0D9E-71D367390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DA015-B493-43BC-AB05-522587448B8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43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hyperlink" Target="https://app.nos.nl/nieuws/tk2023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.nl/den-haag/wat-is-dat-die-randstad-en-bestaat-die-eigenlijk-wel~ae4594d3/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isopenbaarbestuur.nl/rapporten-publicaties/atlas-van-afgehaakt-nederland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hyperlink" Target="https://adviescommissie-vwdr.n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isopenbaarbestuur.nl/rapporten-publicaties/atlas-van-afgehaakt-nederland/" TargetMode="External"/><Relationship Id="rId2" Type="http://schemas.openxmlformats.org/officeDocument/2006/relationships/hyperlink" Target="https://www.scp.nl/publicaties/monitors/2018/12/28/burgerperspectieven-2018-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jossedevoogd" TargetMode="External"/><Relationship Id="rId2" Type="http://schemas.openxmlformats.org/officeDocument/2006/relationships/hyperlink" Target="http://www.nl.linkedin.com/in/jossedevoogd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ennisopenbaarbestuur.nl/rapporten-publicaties/atlas-van-afgehaakt-nederland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wetenschappelijkbureaugroenlinks.nl/artikelen/bakfietsen-en-rolluiken" TargetMode="External"/><Relationship Id="rId12" Type="http://schemas.openxmlformats.org/officeDocument/2006/relationships/hyperlink" Target="https://vastegrond.n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hyperlink" Target="https://wnl.tv/programmas/aangehaak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hyperlink" Target="https://decorrespondent.nl/6368/hoe-je-stemgedrag-kunt-aflezen-aan-bakfietsen-rolluiken-en-schotelantennes/1065577460992-fd9b40dd" TargetMode="External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s, buitenshuis, wolk, landschap&#10;&#10;Door AI gegenereerde inhoud is mogelijk onjuist.">
            <a:extLst>
              <a:ext uri="{FF2B5EF4-FFF2-40B4-BE49-F238E27FC236}">
                <a16:creationId xmlns:a16="http://schemas.microsoft.com/office/drawing/2014/main" id="{49C913B9-3D31-16F9-83CF-07B5E927E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397000"/>
            <a:ext cx="12306300" cy="8396944"/>
          </a:xfrm>
          <a:prstGeom prst="rect">
            <a:avLst/>
          </a:prstGeom>
        </p:spPr>
      </p:pic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46A5FB3-F126-F0E9-E497-590C26A2EE55}"/>
              </a:ext>
            </a:extLst>
          </p:cNvPr>
          <p:cNvSpPr/>
          <p:nvPr/>
        </p:nvSpPr>
        <p:spPr>
          <a:xfrm>
            <a:off x="965211" y="2755901"/>
            <a:ext cx="10261578" cy="3340099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0E8B92A-9BDA-004D-ABFC-CA7CC97D2AA7}"/>
              </a:ext>
            </a:extLst>
          </p:cNvPr>
          <p:cNvSpPr txBox="1">
            <a:spLocks/>
          </p:cNvSpPr>
          <p:nvPr/>
        </p:nvSpPr>
        <p:spPr>
          <a:xfrm>
            <a:off x="1355661" y="3492500"/>
            <a:ext cx="10087028" cy="2497598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200" dirty="0">
                <a:solidFill>
                  <a:schemeClr val="bg1"/>
                </a:solidFill>
              </a:rPr>
              <a:t>19 maart - Voorjaarsbijeenkomst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r>
              <a:rPr lang="nl-NL" sz="6000" b="1" dirty="0">
                <a:solidFill>
                  <a:schemeClr val="bg1"/>
                </a:solidFill>
              </a:rPr>
              <a:t>Wat hebben de </a:t>
            </a:r>
            <a:r>
              <a:rPr lang="nl-NL" sz="6000" b="1" dirty="0" err="1">
                <a:solidFill>
                  <a:schemeClr val="bg1"/>
                </a:solidFill>
              </a:rPr>
              <a:t>biblebelt</a:t>
            </a:r>
            <a:r>
              <a:rPr lang="nl-NL" sz="6000" b="1" dirty="0">
                <a:solidFill>
                  <a:schemeClr val="bg1"/>
                </a:solidFill>
              </a:rPr>
              <a:t> en de "green belt" te maken met woningbouw in de Food Valley?</a:t>
            </a:r>
          </a:p>
          <a:p>
            <a:pPr>
              <a:lnSpc>
                <a:spcPct val="100000"/>
              </a:lnSpc>
            </a:pP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4E199C1A-864C-A27A-83D8-E6C8BA1F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363" y="4089400"/>
            <a:ext cx="3467100" cy="1446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religie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sociaal-economisch</a:t>
            </a:r>
            <a:endParaRPr kumimoji="0" lang="nl-NL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opleiding &amp; globalisering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l-NL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-&gt; vertrouwen/grip?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157314-D1DE-268C-E5CC-30A23D378A02}"/>
              </a:ext>
            </a:extLst>
          </p:cNvPr>
          <p:cNvSpPr txBox="1">
            <a:spLocks/>
          </p:cNvSpPr>
          <p:nvPr/>
        </p:nvSpPr>
        <p:spPr>
          <a:xfrm>
            <a:off x="465138" y="28575"/>
            <a:ext cx="27432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‘Gelaagd land’</a:t>
            </a:r>
          </a:p>
        </p:txBody>
      </p:sp>
      <p:sp>
        <p:nvSpPr>
          <p:cNvPr id="7172" name="Tekstvak 4">
            <a:extLst>
              <a:ext uri="{FF2B5EF4-FFF2-40B4-BE49-F238E27FC236}">
                <a16:creationId xmlns:a16="http://schemas.microsoft.com/office/drawing/2014/main" id="{23CC031A-8ED2-1D73-7A66-BF651643E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050" y="5803900"/>
            <a:ext cx="330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Ondergrond vs uitsortering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Biblebelt </a:t>
            </a:r>
            <a:r>
              <a: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&amp; </a:t>
            </a:r>
            <a:r>
              <a:rPr kumimoji="0" lang="nl-NL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Greenbelt</a:t>
            </a:r>
          </a:p>
        </p:txBody>
      </p:sp>
      <p:pic>
        <p:nvPicPr>
          <p:cNvPr id="7173" name="Picture 2" descr="Afbeelding">
            <a:extLst>
              <a:ext uri="{FF2B5EF4-FFF2-40B4-BE49-F238E27FC236}">
                <a16:creationId xmlns:a16="http://schemas.microsoft.com/office/drawing/2014/main" id="{35F2AEE8-2B89-FF48-8AD2-E0608BAA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93838"/>
            <a:ext cx="2901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Afbeelding">
            <a:extLst>
              <a:ext uri="{FF2B5EF4-FFF2-40B4-BE49-F238E27FC236}">
                <a16:creationId xmlns:a16="http://schemas.microsoft.com/office/drawing/2014/main" id="{C7839182-2CC9-52C8-51A0-171B7410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50" y="149225"/>
            <a:ext cx="18764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Afbeelding 4">
            <a:extLst>
              <a:ext uri="{FF2B5EF4-FFF2-40B4-BE49-F238E27FC236}">
                <a16:creationId xmlns:a16="http://schemas.microsoft.com/office/drawing/2014/main" id="{CC27AED1-8F61-7E65-38C2-CC13F6C4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78275"/>
            <a:ext cx="29019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Afbeelding 2">
            <a:extLst>
              <a:ext uri="{FF2B5EF4-FFF2-40B4-BE49-F238E27FC236}">
                <a16:creationId xmlns:a16="http://schemas.microsoft.com/office/drawing/2014/main" id="{E3D64E7F-096C-DA22-7C4A-9DE69F19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3978275"/>
            <a:ext cx="21732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Tijdelijke aanduiding voor inhoud 10">
            <a:extLst>
              <a:ext uri="{FF2B5EF4-FFF2-40B4-BE49-F238E27FC236}">
                <a16:creationId xmlns:a16="http://schemas.microsoft.com/office/drawing/2014/main" id="{5396905B-8570-30FA-4ED4-B077DEB0A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3979863"/>
            <a:ext cx="2174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kstvak 6">
            <a:extLst>
              <a:ext uri="{FF2B5EF4-FFF2-40B4-BE49-F238E27FC236}">
                <a16:creationId xmlns:a16="http://schemas.microsoft.com/office/drawing/2014/main" id="{670F9157-82B0-E3FB-B91E-A9EC11A3C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5943600"/>
            <a:ext cx="1008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Josse de Voogd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Data: Kiesraad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Basiskaart: Geodan</a:t>
            </a:r>
          </a:p>
        </p:txBody>
      </p:sp>
      <p:pic>
        <p:nvPicPr>
          <p:cNvPr id="7179" name="Afbeelding 5">
            <a:extLst>
              <a:ext uri="{FF2B5EF4-FFF2-40B4-BE49-F238E27FC236}">
                <a16:creationId xmlns:a16="http://schemas.microsoft.com/office/drawing/2014/main" id="{48959F73-4F28-B0B8-D231-65FAC5B5D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1822450"/>
            <a:ext cx="34067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Afbeelding 10">
            <a:extLst>
              <a:ext uri="{FF2B5EF4-FFF2-40B4-BE49-F238E27FC236}">
                <a16:creationId xmlns:a16="http://schemas.microsoft.com/office/drawing/2014/main" id="{710B23FE-6B29-0AC4-AD76-70F5E15C3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438150"/>
            <a:ext cx="2601912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kstvak 3">
            <a:extLst>
              <a:ext uri="{FF2B5EF4-FFF2-40B4-BE49-F238E27FC236}">
                <a16:creationId xmlns:a16="http://schemas.microsoft.com/office/drawing/2014/main" id="{D8D544E0-CAA0-464A-BDA7-C794D46AF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863" y="3478213"/>
            <a:ext cx="312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obv NOS </a:t>
            </a:r>
            <a:r>
              <a:rPr kumimoji="0" lang="nl-NL" altLang="nl-NL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/>
              </a:rPr>
              <a:t>https://app.nos.nl/nieuws/tk2023/</a:t>
            </a:r>
            <a:r>
              <a:rPr kumimoji="0" lang="nl-NL" altLang="nl-NL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12FD5DF9-442B-21C0-F956-1FDE1C39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906963"/>
            <a:ext cx="21526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>
            <a:extLst>
              <a:ext uri="{FF2B5EF4-FFF2-40B4-BE49-F238E27FC236}">
                <a16:creationId xmlns:a16="http://schemas.microsoft.com/office/drawing/2014/main" id="{73FAB943-10AB-8AB7-1468-8E9787F8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06400"/>
            <a:ext cx="215265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4">
            <a:extLst>
              <a:ext uri="{FF2B5EF4-FFF2-40B4-BE49-F238E27FC236}">
                <a16:creationId xmlns:a16="http://schemas.microsoft.com/office/drawing/2014/main" id="{068DF4A9-42F4-9678-8FEC-140B394EA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905375"/>
            <a:ext cx="215265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2">
            <a:extLst>
              <a:ext uri="{FF2B5EF4-FFF2-40B4-BE49-F238E27FC236}">
                <a16:creationId xmlns:a16="http://schemas.microsoft.com/office/drawing/2014/main" id="{D1FA7748-FE5D-6409-778D-5F08545F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7" t="16054" r="2287" b="6358"/>
          <a:stretch>
            <a:fillRect/>
          </a:stretch>
        </p:blipFill>
        <p:spPr bwMode="auto">
          <a:xfrm>
            <a:off x="4822825" y="1938338"/>
            <a:ext cx="22479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8">
            <a:extLst>
              <a:ext uri="{FF2B5EF4-FFF2-40B4-BE49-F238E27FC236}">
                <a16:creationId xmlns:a16="http://schemas.microsoft.com/office/drawing/2014/main" id="{1DA61DDF-7411-4970-EB76-02EA5CCD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6" b="22412"/>
          <a:stretch>
            <a:fillRect/>
          </a:stretch>
        </p:blipFill>
        <p:spPr bwMode="auto">
          <a:xfrm>
            <a:off x="7335838" y="2508250"/>
            <a:ext cx="197326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0">
            <a:extLst>
              <a:ext uri="{FF2B5EF4-FFF2-40B4-BE49-F238E27FC236}">
                <a16:creationId xmlns:a16="http://schemas.microsoft.com/office/drawing/2014/main" id="{18187330-A46A-2620-41B7-61534C30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2354263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2">
            <a:extLst>
              <a:ext uri="{FF2B5EF4-FFF2-40B4-BE49-F238E27FC236}">
                <a16:creationId xmlns:a16="http://schemas.microsoft.com/office/drawing/2014/main" id="{12079F13-8DEB-6339-95B3-FC0C2F87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227013"/>
            <a:ext cx="21526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60">
            <a:extLst>
              <a:ext uri="{FF2B5EF4-FFF2-40B4-BE49-F238E27FC236}">
                <a16:creationId xmlns:a16="http://schemas.microsoft.com/office/drawing/2014/main" id="{1F73FF9B-3F0A-BD8E-D047-24CCBD87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195263"/>
            <a:ext cx="21526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2770">
            <a:extLst>
              <a:ext uri="{FF2B5EF4-FFF2-40B4-BE49-F238E27FC236}">
                <a16:creationId xmlns:a16="http://schemas.microsoft.com/office/drawing/2014/main" id="{ABC6E4B4-4167-D906-D337-E675C47A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905375"/>
            <a:ext cx="2247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" descr="Afbeelding">
            <a:extLst>
              <a:ext uri="{FF2B5EF4-FFF2-40B4-BE49-F238E27FC236}">
                <a16:creationId xmlns:a16="http://schemas.microsoft.com/office/drawing/2014/main" id="{BDA41B51-0238-E5D7-8FE7-40CC9CA4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15887" r="2899" b="21439"/>
          <a:stretch>
            <a:fillRect/>
          </a:stretch>
        </p:blipFill>
        <p:spPr bwMode="auto">
          <a:xfrm>
            <a:off x="3482975" y="406400"/>
            <a:ext cx="232251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2773">
            <a:extLst>
              <a:ext uri="{FF2B5EF4-FFF2-40B4-BE49-F238E27FC236}">
                <a16:creationId xmlns:a16="http://schemas.microsoft.com/office/drawing/2014/main" id="{FF6F8856-FEE4-DFE7-EADC-165B1E27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13" y="4568825"/>
            <a:ext cx="2601912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7" descr="Afbeelding">
            <a:extLst>
              <a:ext uri="{FF2B5EF4-FFF2-40B4-BE49-F238E27FC236}">
                <a16:creationId xmlns:a16="http://schemas.microsoft.com/office/drawing/2014/main" id="{E4A72C74-3918-F88C-ABC5-FABBC287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2171700"/>
            <a:ext cx="1493837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6" descr="Afbeelding">
            <a:extLst>
              <a:ext uri="{FF2B5EF4-FFF2-40B4-BE49-F238E27FC236}">
                <a16:creationId xmlns:a16="http://schemas.microsoft.com/office/drawing/2014/main" id="{41EAFEE4-43AB-1B7E-5C50-7718910C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354263"/>
            <a:ext cx="25050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2CDE-1DE9-0FF4-600C-FD4F9E5B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33338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nl-NL" sz="2800" dirty="0">
                <a:latin typeface="+mn-lt"/>
              </a:rPr>
              <a:t>Brede welvaart &amp; hoge druk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0300BE96-894C-6E1E-2A6F-8BF4CE831C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9613" y="1281113"/>
            <a:ext cx="10515600" cy="4759325"/>
          </a:xfrm>
        </p:spPr>
        <p:txBody>
          <a:bodyPr/>
          <a:lstStyle/>
          <a:p>
            <a:r>
              <a:rPr lang="nl-NL" altLang="nl-NL"/>
              <a:t>Brede welvaart</a:t>
            </a:r>
          </a:p>
          <a:p>
            <a:pPr lvl="1"/>
            <a:r>
              <a:rPr lang="nl-NL" altLang="nl-NL"/>
              <a:t>Welvarend, bereikbaar, fraai, ‘Aangehaakt’</a:t>
            </a:r>
          </a:p>
          <a:p>
            <a:r>
              <a:rPr lang="nl-NL" altLang="nl-NL"/>
              <a:t>Hoge druk</a:t>
            </a:r>
          </a:p>
          <a:p>
            <a:pPr lvl="1"/>
            <a:r>
              <a:rPr lang="nl-NL" altLang="nl-NL"/>
              <a:t>Verstedelijking</a:t>
            </a:r>
          </a:p>
          <a:p>
            <a:pPr lvl="1"/>
            <a:r>
              <a:rPr lang="nl-NL" altLang="nl-NL"/>
              <a:t>Verrommeling</a:t>
            </a:r>
          </a:p>
          <a:p>
            <a:pPr lvl="1"/>
            <a:r>
              <a:rPr lang="nl-NL" altLang="nl-NL"/>
              <a:t>Bestuurlijk geen geheel</a:t>
            </a:r>
          </a:p>
          <a:p>
            <a:pPr lvl="1"/>
            <a:r>
              <a:rPr lang="nl-NL" altLang="nl-NL"/>
              <a:t>Landbouw vs natuur</a:t>
            </a:r>
          </a:p>
          <a:p>
            <a:pPr lvl="1"/>
            <a:r>
              <a:rPr lang="nl-NL" altLang="nl-NL"/>
              <a:t>Trends in samenleving</a:t>
            </a:r>
          </a:p>
          <a:p>
            <a:pPr lvl="2"/>
            <a:r>
              <a:rPr lang="nl-NL" altLang="nl-NL"/>
              <a:t>Ongelijkheid, fragmentatie, polarisatie</a:t>
            </a:r>
          </a:p>
          <a:p>
            <a:pPr lvl="3"/>
            <a:r>
              <a:rPr lang="nl-NL" altLang="nl-NL"/>
              <a:t>Wonen, migratie, internationaal</a:t>
            </a:r>
          </a:p>
          <a:p>
            <a:pPr lvl="3"/>
            <a:endParaRPr lang="nl-NL" altLang="nl-NL"/>
          </a:p>
          <a:p>
            <a:pPr lvl="3"/>
            <a:endParaRPr lang="nl-NL" altLang="nl-NL"/>
          </a:p>
          <a:p>
            <a:endParaRPr lang="nl-NL" altLang="nl-NL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1A43BCBA-C133-D678-3BE8-6CFCF8D4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1" r="2248" b="31602"/>
          <a:stretch>
            <a:fillRect/>
          </a:stretch>
        </p:blipFill>
        <p:spPr bwMode="auto">
          <a:xfrm>
            <a:off x="2163763" y="5422900"/>
            <a:ext cx="366871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Afbeelding">
            <a:extLst>
              <a:ext uri="{FF2B5EF4-FFF2-40B4-BE49-F238E27FC236}">
                <a16:creationId xmlns:a16="http://schemas.microsoft.com/office/drawing/2014/main" id="{7A6A42E8-D680-E3C3-4E30-C637B124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2176463"/>
            <a:ext cx="2549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>
            <a:extLst>
              <a:ext uri="{FF2B5EF4-FFF2-40B4-BE49-F238E27FC236}">
                <a16:creationId xmlns:a16="http://schemas.microsoft.com/office/drawing/2014/main" id="{0E451871-7B26-B040-5322-CAFF7CB7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r="15842" b="10378"/>
          <a:stretch>
            <a:fillRect/>
          </a:stretch>
        </p:blipFill>
        <p:spPr bwMode="auto">
          <a:xfrm>
            <a:off x="6213475" y="3935413"/>
            <a:ext cx="261143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Afbeelding">
            <a:extLst>
              <a:ext uri="{FF2B5EF4-FFF2-40B4-BE49-F238E27FC236}">
                <a16:creationId xmlns:a16="http://schemas.microsoft.com/office/drawing/2014/main" id="{6A3C7F84-9399-DA77-4C28-48A334B18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1" r="-371" b="9731"/>
          <a:stretch>
            <a:fillRect/>
          </a:stretch>
        </p:blipFill>
        <p:spPr bwMode="auto">
          <a:xfrm>
            <a:off x="6262688" y="273050"/>
            <a:ext cx="30670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 descr="Afbeelding">
            <a:extLst>
              <a:ext uri="{FF2B5EF4-FFF2-40B4-BE49-F238E27FC236}">
                <a16:creationId xmlns:a16="http://schemas.microsoft.com/office/drawing/2014/main" id="{6E9D1584-EB04-F2AE-D65B-996B31C3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t="16632" r="4596" b="12547"/>
          <a:stretch>
            <a:fillRect/>
          </a:stretch>
        </p:blipFill>
        <p:spPr bwMode="auto">
          <a:xfrm>
            <a:off x="9842500" y="214313"/>
            <a:ext cx="21875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 descr="Afbeelding">
            <a:extLst>
              <a:ext uri="{FF2B5EF4-FFF2-40B4-BE49-F238E27FC236}">
                <a16:creationId xmlns:a16="http://schemas.microsoft.com/office/drawing/2014/main" id="{59DC9E98-EFEB-7276-CB61-E3029586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1927225"/>
            <a:ext cx="22415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Content Placeholder 2">
            <a:extLst>
              <a:ext uri="{FF2B5EF4-FFF2-40B4-BE49-F238E27FC236}">
                <a16:creationId xmlns:a16="http://schemas.microsoft.com/office/drawing/2014/main" id="{536AC3BA-0061-BBAF-60A3-32FB5B109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9388" y="4349750"/>
            <a:ext cx="29606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Bible Belt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Green Belt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‘Exurbs’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Agrarisch &amp; bedrijvig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‘Geheime Randstad’</a:t>
            </a:r>
            <a:endParaRPr kumimoji="0" lang="nl-NL" altLang="nl-NL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227" name="TextBox 5">
            <a:extLst>
              <a:ext uri="{FF2B5EF4-FFF2-40B4-BE49-F238E27FC236}">
                <a16:creationId xmlns:a16="http://schemas.microsoft.com/office/drawing/2014/main" id="{9C21B0B2-560C-8C15-FC5C-D47EEF8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8" y="6516688"/>
            <a:ext cx="49355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 Regio 9/2/21 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8"/>
              </a:rPr>
              <a:t>https://www.ad.nl/den-haag/wat-is-dat-die-randstad-en-bestaat-die-eigenlijk-wel~ae4594d3/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inhoud 2">
            <a:extLst>
              <a:ext uri="{FF2B5EF4-FFF2-40B4-BE49-F238E27FC236}">
                <a16:creationId xmlns:a16="http://schemas.microsoft.com/office/drawing/2014/main" id="{D659617C-5BF8-D8D3-0B32-86F5464C9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7275" y="1419225"/>
            <a:ext cx="5857875" cy="2781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200" dirty="0"/>
              <a:t>Remkes + </a:t>
            </a:r>
            <a:r>
              <a:rPr lang="nl-NL" altLang="nl-NL" sz="2200" dirty="0" err="1"/>
              <a:t>Bovens</a:t>
            </a:r>
            <a:r>
              <a:rPr lang="nl-NL" altLang="nl-NL" sz="2200" dirty="0"/>
              <a:t> &amp; Wille; </a:t>
            </a:r>
            <a:r>
              <a:rPr lang="nl-NL" altLang="nl-NL" sz="2200" i="1" dirty="0"/>
              <a:t>diplomademocratie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200" dirty="0"/>
              <a:t>‘Afgehaakt of ontkoppeld?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200" dirty="0"/>
              <a:t>Maatschappelijke onrust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200" dirty="0"/>
              <a:t>Veranderende tegenstellingen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200" dirty="0"/>
              <a:t>Buitenstaanders &amp; gevestigden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altLang="nl-NL" sz="2200" dirty="0"/>
          </a:p>
        </p:txBody>
      </p:sp>
      <p:sp>
        <p:nvSpPr>
          <p:cNvPr id="8195" name="Titel 1">
            <a:extLst>
              <a:ext uri="{FF2B5EF4-FFF2-40B4-BE49-F238E27FC236}">
                <a16:creationId xmlns:a16="http://schemas.microsoft.com/office/drawing/2014/main" id="{A7098705-0A68-8FD0-B1A8-7F4C4FE5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275" y="49213"/>
            <a:ext cx="7897813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800" dirty="0">
                <a:latin typeface="+mn-lt"/>
              </a:rPr>
              <a:t>Atlas van Afgehaakt Nederland </a:t>
            </a:r>
            <a:r>
              <a:rPr lang="nl-NL" altLang="nl-NL" sz="2000" dirty="0">
                <a:latin typeface="+mn-lt"/>
              </a:rPr>
              <a:t>i.s.m. René </a:t>
            </a:r>
            <a:r>
              <a:rPr lang="nl-NL" altLang="nl-NL" sz="2000" dirty="0" err="1">
                <a:latin typeface="+mn-lt"/>
              </a:rPr>
              <a:t>Cuperus</a:t>
            </a:r>
            <a:endParaRPr lang="nl-NL" altLang="nl-NL" sz="2000" dirty="0">
              <a:latin typeface="+mn-lt"/>
            </a:endParaRPr>
          </a:p>
        </p:txBody>
      </p:sp>
      <p:pic>
        <p:nvPicPr>
          <p:cNvPr id="10244" name="Afbeelding 5">
            <a:extLst>
              <a:ext uri="{FF2B5EF4-FFF2-40B4-BE49-F238E27FC236}">
                <a16:creationId xmlns:a16="http://schemas.microsoft.com/office/drawing/2014/main" id="{E48A6A0C-F59F-18C0-FF60-63D9589B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t="1524" r="30624" b="2238"/>
          <a:stretch>
            <a:fillRect/>
          </a:stretch>
        </p:blipFill>
        <p:spPr bwMode="auto">
          <a:xfrm>
            <a:off x="458788" y="1036638"/>
            <a:ext cx="2770187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5">
            <a:extLst>
              <a:ext uri="{FF2B5EF4-FFF2-40B4-BE49-F238E27FC236}">
                <a16:creationId xmlns:a16="http://schemas.microsoft.com/office/drawing/2014/main" id="{7B36C8DE-EB4A-31CE-0D13-83FF27D46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5251450"/>
            <a:ext cx="3979862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Ministerie van Binnenlandse Zaken &amp; Koninkrijksrelaties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Kennisbank Openbaar Bestuur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https://kennisopenbaarbestuur.nl/rapporten-publicaties/atlas-van-afgehaakt-nederland/</a:t>
            </a:r>
            <a:r>
              <a:rPr kumimoji="0" lang="nl-NL" alt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246" name="Tekstvak 3">
            <a:extLst>
              <a:ext uri="{FF2B5EF4-FFF2-40B4-BE49-F238E27FC236}">
                <a16:creationId xmlns:a16="http://schemas.microsoft.com/office/drawing/2014/main" id="{D77C0CD5-5720-3EA4-BA9E-4F1E2586A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4283075"/>
            <a:ext cx="3821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Afbeelding: rapport Adviescommissie VWDR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https://adviescommissie-vwdr.nl/</a:t>
            </a:r>
            <a:r>
              <a:rPr kumimoji="0" lang="nl-NL" alt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Ontwerp &amp; vormgeving: VormVijf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47" name="Afbeelding 4">
            <a:extLst>
              <a:ext uri="{FF2B5EF4-FFF2-40B4-BE49-F238E27FC236}">
                <a16:creationId xmlns:a16="http://schemas.microsoft.com/office/drawing/2014/main" id="{6A198D5D-3553-048A-1E45-D092DDC7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1876425"/>
            <a:ext cx="3240088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59D933EA-1125-F737-8AF9-23A80D6173CB}"/>
              </a:ext>
            </a:extLst>
          </p:cNvPr>
          <p:cNvSpPr txBox="1">
            <a:spLocks/>
          </p:cNvSpPr>
          <p:nvPr/>
        </p:nvSpPr>
        <p:spPr bwMode="auto">
          <a:xfrm>
            <a:off x="8502650" y="4929188"/>
            <a:ext cx="3559175" cy="156527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Presterende overheid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Groepen die afhaken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Polarisatie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Radicalisering &amp; bedreigingen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6B3DB2F-E3CC-6A0D-5256-3497F40F51C6}"/>
              </a:ext>
            </a:extLst>
          </p:cNvPr>
          <p:cNvSpPr txBox="1">
            <a:spLocks/>
          </p:cNvSpPr>
          <p:nvPr/>
        </p:nvSpPr>
        <p:spPr bwMode="auto">
          <a:xfrm>
            <a:off x="8666163" y="93663"/>
            <a:ext cx="2986087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Tevreden Nederland aan de knoppen</a:t>
            </a:r>
            <a:br>
              <a:rPr kumimoji="0" lang="nl-NL" alt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br>
              <a:rPr kumimoji="0" lang="nl-NL" alt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nl-NL" alt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387" name="Tekstvak 1">
            <a:extLst>
              <a:ext uri="{FF2B5EF4-FFF2-40B4-BE49-F238E27FC236}">
                <a16:creationId xmlns:a16="http://schemas.microsoft.com/office/drawing/2014/main" id="{AE216379-7780-E2F8-1A74-34E9FDBA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813" y="5173663"/>
            <a:ext cx="3270250" cy="1262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Geïnspireerd op: Sociaal en Cultureel Planbureau.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Burgerschapsperspectieven 2018/4. Paul Dekker, Josje den Ridder, Patricia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</a:t>
            </a:r>
            <a:r>
              <a:rPr kumimoji="0" lang="nl-NL" alt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Echtelt</a:t>
            </a: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Pepijn van Houwelingen.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https://www.scp.nl/publicaties/monitors/2018/12/28/burgerperspectieven-2018-4</a:t>
            </a:r>
            <a:endParaRPr kumimoji="0" lang="nl-NL" alt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gesproken in de Atlas van Afgehaakt Nederland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https://kennisopenbaarbestuur.nl/rapporten-publicaties/atlas-van-afgehaakt-nederland/</a:t>
            </a: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FC87B938-C74B-5DC5-028D-159E3163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2119313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65562-4E28-2EC2-5322-34A1CBB0A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150" y="188913"/>
            <a:ext cx="4368800" cy="863600"/>
          </a:xfrm>
        </p:spPr>
        <p:txBody>
          <a:bodyPr/>
          <a:lstStyle/>
          <a:p>
            <a:pPr>
              <a:defRPr/>
            </a:pPr>
            <a:r>
              <a:rPr lang="nl-NL" sz="2400" dirty="0">
                <a:latin typeface="+mn-lt"/>
              </a:rPr>
              <a:t>Nederland gaat de goede kant op</a:t>
            </a:r>
          </a:p>
        </p:txBody>
      </p:sp>
      <p:pic>
        <p:nvPicPr>
          <p:cNvPr id="11270" name="Picture 4">
            <a:extLst>
              <a:ext uri="{FF2B5EF4-FFF2-40B4-BE49-F238E27FC236}">
                <a16:creationId xmlns:a16="http://schemas.microsoft.com/office/drawing/2014/main" id="{FCE89A01-48D4-DACC-0A24-38604C11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952500"/>
            <a:ext cx="492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DBD907-24B7-B382-7BF6-042B1C2F0F51}"/>
              </a:ext>
            </a:extLst>
          </p:cNvPr>
          <p:cNvSpPr txBox="1">
            <a:spLocks/>
          </p:cNvSpPr>
          <p:nvPr/>
        </p:nvSpPr>
        <p:spPr bwMode="auto">
          <a:xfrm>
            <a:off x="1795463" y="5187950"/>
            <a:ext cx="4841875" cy="13255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Nederland gaat de verkeerde kant op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30A6CF-6584-6A5B-5A9A-9E51A72BDC39}"/>
              </a:ext>
            </a:extLst>
          </p:cNvPr>
          <p:cNvSpPr txBox="1">
            <a:spLocks/>
          </p:cNvSpPr>
          <p:nvPr/>
        </p:nvSpPr>
        <p:spPr bwMode="auto">
          <a:xfrm>
            <a:off x="5322888" y="2263775"/>
            <a:ext cx="2174875" cy="863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Tevreden met het eigen leven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EF7988-E021-46AD-67F4-C74CEFE9E9D4}"/>
              </a:ext>
            </a:extLst>
          </p:cNvPr>
          <p:cNvSpPr txBox="1">
            <a:spLocks/>
          </p:cNvSpPr>
          <p:nvPr/>
        </p:nvSpPr>
        <p:spPr bwMode="auto">
          <a:xfrm>
            <a:off x="417513" y="2263775"/>
            <a:ext cx="2827337" cy="8651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Niet tevreden met het eigen leven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 1">
            <a:extLst>
              <a:ext uri="{FF2B5EF4-FFF2-40B4-BE49-F238E27FC236}">
                <a16:creationId xmlns:a16="http://schemas.microsoft.com/office/drawing/2014/main" id="{B603509D-C86F-0907-B79E-FEF7EBF3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38" y="166688"/>
            <a:ext cx="5022850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800" dirty="0">
                <a:latin typeface="+mn-lt"/>
              </a:rPr>
              <a:t>Aan &amp; Afgehaakt Nederland</a:t>
            </a:r>
            <a:endParaRPr lang="nl-NL" altLang="nl-NL" sz="2000" dirty="0">
              <a:latin typeface="+mn-lt"/>
            </a:endParaRPr>
          </a:p>
        </p:txBody>
      </p:sp>
      <p:sp>
        <p:nvSpPr>
          <p:cNvPr id="12291" name="Tijdelijke aanduiding voor inhoud 2">
            <a:extLst>
              <a:ext uri="{FF2B5EF4-FFF2-40B4-BE49-F238E27FC236}">
                <a16:creationId xmlns:a16="http://schemas.microsoft.com/office/drawing/2014/main" id="{4DB9F8CE-BD2C-040E-9AFF-1D6DC7354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1377950"/>
            <a:ext cx="84375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Draaien knoppen &amp; systeem voor jou?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Representatie &amp; rechtvaardigheid: Uitkomst &amp; procedureel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Progressief rechtse uitruil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Grip &amp; sturing: persoonlijk &amp; maatschappelijk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Erkenning &amp; (on)zichtbaarheid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Positie (lager) midden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Regionale factor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253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C888A127-0F8A-A0C5-3500-0BDC4F33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850" t="11990" r="2420" b="24995"/>
          <a:stretch/>
        </p:blipFill>
        <p:spPr bwMode="auto">
          <a:xfrm>
            <a:off x="10009977" y="110687"/>
            <a:ext cx="1960784" cy="229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Afbeelding">
            <a:extLst>
              <a:ext uri="{FF2B5EF4-FFF2-40B4-BE49-F238E27FC236}">
                <a16:creationId xmlns:a16="http://schemas.microsoft.com/office/drawing/2014/main" id="{6E0A1925-88BD-9FA9-7A80-9DC8136B2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4470" r="-1" b="5180"/>
          <a:stretch/>
        </p:blipFill>
        <p:spPr bwMode="auto">
          <a:xfrm>
            <a:off x="503105" y="4691466"/>
            <a:ext cx="5239933" cy="1999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Tijdelijke aanduiding voor inhoud 4">
            <a:extLst>
              <a:ext uri="{FF2B5EF4-FFF2-40B4-BE49-F238E27FC236}">
                <a16:creationId xmlns:a16="http://schemas.microsoft.com/office/drawing/2014/main" id="{5F8A73A3-E3C7-0248-6990-56DD0A1F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8" y="2736850"/>
            <a:ext cx="26797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295" name="Picture 2" descr="Afbeelding">
            <a:extLst>
              <a:ext uri="{FF2B5EF4-FFF2-40B4-BE49-F238E27FC236}">
                <a16:creationId xmlns:a16="http://schemas.microsoft.com/office/drawing/2014/main" id="{AF327635-54DF-E803-5C15-BC179531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03200"/>
            <a:ext cx="19621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>
            <a:extLst>
              <a:ext uri="{FF2B5EF4-FFF2-40B4-BE49-F238E27FC236}">
                <a16:creationId xmlns:a16="http://schemas.microsoft.com/office/drawing/2014/main" id="{02331742-6A27-2EEC-3A75-EC2F55CD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259138"/>
            <a:ext cx="24288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5F13D20A-522B-7B82-BB7A-9AE9037F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22250"/>
            <a:ext cx="8086725" cy="739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2800" dirty="0">
                <a:latin typeface="+mn-lt"/>
              </a:rPr>
              <a:t>De Nederlander op de kaart</a:t>
            </a:r>
          </a:p>
        </p:txBody>
      </p:sp>
      <p:pic>
        <p:nvPicPr>
          <p:cNvPr id="13315" name="Afbeelding 9">
            <a:extLst>
              <a:ext uri="{FF2B5EF4-FFF2-40B4-BE49-F238E27FC236}">
                <a16:creationId xmlns:a16="http://schemas.microsoft.com/office/drawing/2014/main" id="{7DE4FB14-F1DC-F54C-9CA3-D28F44E09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303213"/>
            <a:ext cx="211455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Tijdelijke aanduiding voor inhoud 8">
            <a:extLst>
              <a:ext uri="{FF2B5EF4-FFF2-40B4-BE49-F238E27FC236}">
                <a16:creationId xmlns:a16="http://schemas.microsoft.com/office/drawing/2014/main" id="{05E1B599-25C9-56AD-FC10-8F92B535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74" b="1555"/>
          <a:stretch>
            <a:fillRect/>
          </a:stretch>
        </p:blipFill>
        <p:spPr bwMode="auto">
          <a:xfrm>
            <a:off x="4357688" y="1682750"/>
            <a:ext cx="2652712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Tijdelijke aanduiding voor inhoud 4">
            <a:extLst>
              <a:ext uri="{FF2B5EF4-FFF2-40B4-BE49-F238E27FC236}">
                <a16:creationId xmlns:a16="http://schemas.microsoft.com/office/drawing/2014/main" id="{0A71D2B2-8D5A-9142-8671-0877B073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2013"/>
            <a:ext cx="319563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Afbeelding 1">
            <a:extLst>
              <a:ext uri="{FF2B5EF4-FFF2-40B4-BE49-F238E27FC236}">
                <a16:creationId xmlns:a16="http://schemas.microsoft.com/office/drawing/2014/main" id="{E4975B5F-8BFC-8759-E731-7FE006C9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3276600"/>
            <a:ext cx="2732087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kstvak 4">
            <a:extLst>
              <a:ext uri="{FF2B5EF4-FFF2-40B4-BE49-F238E27FC236}">
                <a16:creationId xmlns:a16="http://schemas.microsoft.com/office/drawing/2014/main" id="{278B16AB-B1A2-F8F2-6475-8B6AE7F6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4506913"/>
            <a:ext cx="1325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PS 2023</a:t>
            </a:r>
          </a:p>
        </p:txBody>
      </p:sp>
      <p:sp>
        <p:nvSpPr>
          <p:cNvPr id="13320" name="Tekstvak 5">
            <a:extLst>
              <a:ext uri="{FF2B5EF4-FFF2-40B4-BE49-F238E27FC236}">
                <a16:creationId xmlns:a16="http://schemas.microsoft.com/office/drawing/2014/main" id="{B6808D63-6B88-9A24-4497-FB602DA2C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988" y="6105525"/>
            <a:ext cx="1325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GM 2022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8293BD1-6029-AB73-64EE-8996389E46DD}"/>
              </a:ext>
            </a:extLst>
          </p:cNvPr>
          <p:cNvSpPr txBox="1">
            <a:spLocks/>
          </p:cNvSpPr>
          <p:nvPr/>
        </p:nvSpPr>
        <p:spPr>
          <a:xfrm>
            <a:off x="619125" y="433388"/>
            <a:ext cx="7070725" cy="6699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Stad, land en </a:t>
            </a:r>
            <a:r>
              <a:rPr kumimoji="0" lang="nl-NL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Middenland</a:t>
            </a: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5363" name="Afbeelding 5">
            <a:extLst>
              <a:ext uri="{FF2B5EF4-FFF2-40B4-BE49-F238E27FC236}">
                <a16:creationId xmlns:a16="http://schemas.microsoft.com/office/drawing/2014/main" id="{68B8A6B5-F2F1-AD55-E869-7C239190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4" t="48238" r="21835" b="22202"/>
          <a:stretch>
            <a:fillRect/>
          </a:stretch>
        </p:blipFill>
        <p:spPr bwMode="auto">
          <a:xfrm>
            <a:off x="4937125" y="4032250"/>
            <a:ext cx="31940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Tijdelijke aanduiding voor inhoud 4">
            <a:extLst>
              <a:ext uri="{FF2B5EF4-FFF2-40B4-BE49-F238E27FC236}">
                <a16:creationId xmlns:a16="http://schemas.microsoft.com/office/drawing/2014/main" id="{E0D6D819-C011-F836-6C65-5540D569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4029075"/>
            <a:ext cx="30130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ontent Placeholder 2">
            <a:extLst>
              <a:ext uri="{FF2B5EF4-FFF2-40B4-BE49-F238E27FC236}">
                <a16:creationId xmlns:a16="http://schemas.microsoft.com/office/drawing/2014/main" id="{F06D8AD8-B3AF-973C-F1CE-0E65BF4E6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7800" y="1368425"/>
            <a:ext cx="4292600" cy="1352550"/>
          </a:xfrm>
        </p:spPr>
        <p:txBody>
          <a:bodyPr/>
          <a:lstStyle/>
          <a:p>
            <a:r>
              <a:rPr lang="nl-NL" altLang="nl-NL" sz="2200"/>
              <a:t>Fragmentatie &amp; polarisatie</a:t>
            </a:r>
          </a:p>
          <a:p>
            <a:r>
              <a:rPr lang="nl-NL" altLang="nl-NL" sz="2200"/>
              <a:t>Onbehagen platteland</a:t>
            </a:r>
          </a:p>
          <a:p>
            <a:r>
              <a:rPr lang="nl-NL" altLang="nl-NL" sz="2200"/>
              <a:t>Afhaken burgerschapszone</a:t>
            </a:r>
          </a:p>
          <a:p>
            <a:r>
              <a:rPr lang="nl-NL" altLang="nl-NL" sz="2200"/>
              <a:t>Maar diffuus</a:t>
            </a:r>
          </a:p>
          <a:p>
            <a:r>
              <a:rPr lang="nl-NL" altLang="nl-NL" sz="2200"/>
              <a:t>Veel midden! -&gt; Middenland</a:t>
            </a:r>
          </a:p>
          <a:p>
            <a:endParaRPr lang="nl-NL" altLang="nl-NL"/>
          </a:p>
        </p:txBody>
      </p:sp>
      <p:pic>
        <p:nvPicPr>
          <p:cNvPr id="15366" name="Afbeelding 11">
            <a:extLst>
              <a:ext uri="{FF2B5EF4-FFF2-40B4-BE49-F238E27FC236}">
                <a16:creationId xmlns:a16="http://schemas.microsoft.com/office/drawing/2014/main" id="{33049917-CC66-B815-22B6-60CA2DB7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r="1495"/>
          <a:stretch>
            <a:fillRect/>
          </a:stretch>
        </p:blipFill>
        <p:spPr bwMode="auto">
          <a:xfrm>
            <a:off x="458788" y="1668463"/>
            <a:ext cx="31242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2">
            <a:extLst>
              <a:ext uri="{FF2B5EF4-FFF2-40B4-BE49-F238E27FC236}">
                <a16:creationId xmlns:a16="http://schemas.microsoft.com/office/drawing/2014/main" id="{D40FAEE3-8494-8762-5AAF-491FC1A8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782763"/>
            <a:ext cx="2516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Aandeel rechtse ‘buitenstaanders’ 1994-2023</a:t>
            </a:r>
          </a:p>
        </p:txBody>
      </p:sp>
      <p:pic>
        <p:nvPicPr>
          <p:cNvPr id="15368" name="Tijdelijke aanduiding voor inhoud 11">
            <a:extLst>
              <a:ext uri="{FF2B5EF4-FFF2-40B4-BE49-F238E27FC236}">
                <a16:creationId xmlns:a16="http://schemas.microsoft.com/office/drawing/2014/main" id="{1C6817BC-4738-5D34-10C6-FED61E347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2315" r="14098" b="10416"/>
          <a:stretch>
            <a:fillRect/>
          </a:stretch>
        </p:blipFill>
        <p:spPr bwMode="auto">
          <a:xfrm>
            <a:off x="8799513" y="3292475"/>
            <a:ext cx="238283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Afbeelding">
            <a:extLst>
              <a:ext uri="{FF2B5EF4-FFF2-40B4-BE49-F238E27FC236}">
                <a16:creationId xmlns:a16="http://schemas.microsoft.com/office/drawing/2014/main" id="{059CB74D-C5F4-27E6-D2F8-316B2E22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27025"/>
            <a:ext cx="320675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2">
            <a:extLst>
              <a:ext uri="{FF2B5EF4-FFF2-40B4-BE49-F238E27FC236}">
                <a16:creationId xmlns:a16="http://schemas.microsoft.com/office/drawing/2014/main" id="{D6AE311B-20E9-CF00-5C86-6CEA61622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838" y="5730875"/>
            <a:ext cx="3492500" cy="692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www.nl.linkedin.com/in/jossedevoogd</a:t>
            </a:r>
            <a:endParaRPr kumimoji="0" lang="nl-NL" alt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www.twitter.com/jossedevoogd</a:t>
            </a:r>
            <a:r>
              <a:rPr kumimoji="0" lang="nl-NL" alt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81700E63-580C-260E-5406-8B34F29CC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950913"/>
            <a:ext cx="547846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gebouw, hemel, huis&#10;&#10;Door AI gegenereerde inhoud is mogelijk onjuist.">
            <a:extLst>
              <a:ext uri="{FF2B5EF4-FFF2-40B4-BE49-F238E27FC236}">
                <a16:creationId xmlns:a16="http://schemas.microsoft.com/office/drawing/2014/main" id="{FDF5A3AB-1AFF-04C9-61D3-5D5B78539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2200"/>
            <a:ext cx="12192000" cy="8128000"/>
          </a:xfrm>
          <a:prstGeom prst="rect">
            <a:avLst/>
          </a:prstGeom>
        </p:spPr>
      </p:pic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74A0F5A2-51B8-9D90-9900-8E0C27F27010}"/>
              </a:ext>
            </a:extLst>
          </p:cNvPr>
          <p:cNvSpPr/>
          <p:nvPr/>
        </p:nvSpPr>
        <p:spPr>
          <a:xfrm>
            <a:off x="1117612" y="2740147"/>
            <a:ext cx="5368588" cy="1458004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B59EBB0-FCC4-2B16-1830-E82CB8DDD9C2}"/>
              </a:ext>
            </a:extLst>
          </p:cNvPr>
          <p:cNvSpPr txBox="1">
            <a:spLocks/>
          </p:cNvSpPr>
          <p:nvPr/>
        </p:nvSpPr>
        <p:spPr>
          <a:xfrm>
            <a:off x="1280160" y="2458719"/>
            <a:ext cx="5212080" cy="20208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6000" dirty="0">
                <a:solidFill>
                  <a:schemeClr val="bg1"/>
                </a:solidFill>
              </a:rPr>
              <a:t>Vragenronde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841AB-C6FB-964C-BA01-6B46D4F50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804165"/>
            <a:ext cx="9867900" cy="2306637"/>
          </a:xfrm>
        </p:spPr>
        <p:txBody>
          <a:bodyPr>
            <a:normAutofit/>
          </a:bodyPr>
          <a:lstStyle/>
          <a:p>
            <a:r>
              <a:rPr lang="nl-NL" sz="14000"/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19C85E-4C7D-2B46-A93F-A32FF405A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892521"/>
            <a:ext cx="9867900" cy="864536"/>
          </a:xfrm>
        </p:spPr>
        <p:txBody>
          <a:bodyPr/>
          <a:lstStyle/>
          <a:p>
            <a:r>
              <a:rPr lang="nl-NL" dirty="0"/>
              <a:t>Voorjaarsbijeenkomst Vastgoedmonitor 2025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E2A607-989A-7A48-9B68-8DD5CA659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94" y="1287903"/>
            <a:ext cx="2376237" cy="548918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463E621-0341-874A-9804-C17226B14A79}"/>
              </a:ext>
            </a:extLst>
          </p:cNvPr>
          <p:cNvSpPr txBox="1">
            <a:spLocks/>
          </p:cNvSpPr>
          <p:nvPr/>
        </p:nvSpPr>
        <p:spPr>
          <a:xfrm>
            <a:off x="1155700" y="5561467"/>
            <a:ext cx="9867900" cy="43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Barneveld • Ede • Nijkerk • Renswoude • Rhenen • Scherpenzeel • Veenendaal • Wageningen</a:t>
            </a:r>
          </a:p>
        </p:txBody>
      </p:sp>
    </p:spTree>
    <p:extLst>
      <p:ext uri="{BB962C8B-B14F-4D97-AF65-F5344CB8AC3E}">
        <p14:creationId xmlns:p14="http://schemas.microsoft.com/office/powerpoint/2010/main" val="380177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boom, hemel, gebouw&#10;&#10;Door AI gegenereerde inhoud is mogelijk onjuist.">
            <a:extLst>
              <a:ext uri="{FF2B5EF4-FFF2-40B4-BE49-F238E27FC236}">
                <a16:creationId xmlns:a16="http://schemas.microsoft.com/office/drawing/2014/main" id="{0967C146-8997-E6E4-4E23-4D99C732E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2999" y="0"/>
            <a:ext cx="17144999" cy="6858000"/>
          </a:xfrm>
          <a:prstGeom prst="rect">
            <a:avLst/>
          </a:prstGeom>
        </p:spPr>
      </p:pic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73EBDD75-406A-5EC1-30A5-870AFB191461}"/>
              </a:ext>
            </a:extLst>
          </p:cNvPr>
          <p:cNvSpPr/>
          <p:nvPr/>
        </p:nvSpPr>
        <p:spPr>
          <a:xfrm>
            <a:off x="965212" y="2302761"/>
            <a:ext cx="4685780" cy="2252478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BA67AD9-04F4-7BC7-34C6-054FCC63AE79}"/>
              </a:ext>
            </a:extLst>
          </p:cNvPr>
          <p:cNvSpPr txBox="1">
            <a:spLocks/>
          </p:cNvSpPr>
          <p:nvPr/>
        </p:nvSpPr>
        <p:spPr>
          <a:xfrm>
            <a:off x="1170432" y="2021333"/>
            <a:ext cx="4962082" cy="26619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6000" dirty="0">
                <a:solidFill>
                  <a:schemeClr val="bg1"/>
                </a:solidFill>
              </a:rPr>
              <a:t>In gesprek met elkaar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6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701801"/>
            <a:ext cx="2870200" cy="1206500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nl-NL" sz="1600" dirty="0"/>
              <a:t>Reflecteer op de voordracht: </a:t>
            </a:r>
            <a:br>
              <a:rPr lang="nl-NL" sz="1600" dirty="0"/>
            </a:br>
            <a:r>
              <a:rPr lang="nl-NL" sz="1600" dirty="0"/>
              <a:t>wat is je opgevallen? </a:t>
            </a:r>
            <a:br>
              <a:rPr lang="nl-NL" sz="1600" dirty="0"/>
            </a:br>
            <a:r>
              <a:rPr lang="nl-NL" sz="1600" dirty="0"/>
              <a:t>Wat is nieuw voor je? 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8A87A5B-E12E-608E-616F-E628EEA43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1325563"/>
            <a:ext cx="1219200" cy="376237"/>
          </a:xfrm>
        </p:spPr>
        <p:txBody>
          <a:bodyPr>
            <a:normAutofit fontScale="85000" lnSpcReduction="10000"/>
          </a:bodyPr>
          <a:lstStyle/>
          <a:p>
            <a:r>
              <a:rPr lang="nl-NL" dirty="0">
                <a:solidFill>
                  <a:schemeClr val="accent2"/>
                </a:solidFill>
              </a:rPr>
              <a:t>Vraag 1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922C0FD3-9E44-B09A-F9E6-BCA08EFDAAED}"/>
              </a:ext>
            </a:extLst>
          </p:cNvPr>
          <p:cNvSpPr txBox="1">
            <a:spLocks/>
          </p:cNvSpPr>
          <p:nvPr/>
        </p:nvSpPr>
        <p:spPr>
          <a:xfrm>
            <a:off x="4368800" y="1701800"/>
            <a:ext cx="3289300" cy="2844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sz="1600" dirty="0"/>
              <a:t>Wat zijn volgens </a:t>
            </a:r>
            <a:br>
              <a:rPr lang="nl-NL" sz="1600" dirty="0"/>
            </a:br>
            <a:r>
              <a:rPr lang="nl-NL" sz="1600" dirty="0"/>
              <a:t>jou achterliggende oorzaken van het "uitzakken" van de Randstad? (Green belt) en het "opstijgen" van de </a:t>
            </a:r>
            <a:r>
              <a:rPr lang="nl-NL" sz="1600" dirty="0" err="1"/>
              <a:t>Bible</a:t>
            </a:r>
            <a:r>
              <a:rPr lang="nl-NL" sz="1600" dirty="0"/>
              <a:t> belt naar onze regio? 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BDDDC6D3-870D-3572-A3DB-AE5C729430E5}"/>
              </a:ext>
            </a:extLst>
          </p:cNvPr>
          <p:cNvSpPr txBox="1">
            <a:spLocks/>
          </p:cNvSpPr>
          <p:nvPr/>
        </p:nvSpPr>
        <p:spPr>
          <a:xfrm>
            <a:off x="4368800" y="1325563"/>
            <a:ext cx="1219200" cy="37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Vraag 2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51A6EC7B-F27C-CECF-F5A8-75B96AB9DD54}"/>
              </a:ext>
            </a:extLst>
          </p:cNvPr>
          <p:cNvSpPr txBox="1">
            <a:spLocks/>
          </p:cNvSpPr>
          <p:nvPr/>
        </p:nvSpPr>
        <p:spPr>
          <a:xfrm>
            <a:off x="7886700" y="1701800"/>
            <a:ext cx="3035300" cy="1765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sz="1600" dirty="0"/>
              <a:t>Vanuit welk belang werk jij binnen jouw beroepsgroep? En welk belang heeft jouw beroepsgroep? 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25A2E961-E747-1D50-0913-21C141518EF4}"/>
              </a:ext>
            </a:extLst>
          </p:cNvPr>
          <p:cNvSpPr txBox="1">
            <a:spLocks/>
          </p:cNvSpPr>
          <p:nvPr/>
        </p:nvSpPr>
        <p:spPr>
          <a:xfrm>
            <a:off x="7886700" y="1325563"/>
            <a:ext cx="1219200" cy="37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Vraag 3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5EA1560A-3233-27BC-2DB5-6E3BF439328D}"/>
              </a:ext>
            </a:extLst>
          </p:cNvPr>
          <p:cNvSpPr txBox="1">
            <a:spLocks/>
          </p:cNvSpPr>
          <p:nvPr/>
        </p:nvSpPr>
        <p:spPr>
          <a:xfrm>
            <a:off x="1270000" y="4137819"/>
            <a:ext cx="2870200" cy="1206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sz="1600" dirty="0"/>
              <a:t>Wat zijn volgens jou de gevolgen voor de woningbouw en sociale samenhang van deze ontwikkeling in de Food Valley? 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0F8A3D1A-F249-EB13-B27B-E636B399CEBD}"/>
              </a:ext>
            </a:extLst>
          </p:cNvPr>
          <p:cNvSpPr txBox="1">
            <a:spLocks/>
          </p:cNvSpPr>
          <p:nvPr/>
        </p:nvSpPr>
        <p:spPr>
          <a:xfrm>
            <a:off x="1270000" y="3761581"/>
            <a:ext cx="1219200" cy="37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Vraag 4</a:t>
            </a: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79397470-3F1F-36B5-3AE1-010C06E65ADD}"/>
              </a:ext>
            </a:extLst>
          </p:cNvPr>
          <p:cNvSpPr txBox="1">
            <a:spLocks/>
          </p:cNvSpPr>
          <p:nvPr/>
        </p:nvSpPr>
        <p:spPr>
          <a:xfrm>
            <a:off x="4368800" y="4137818"/>
            <a:ext cx="3390900" cy="2844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sz="1600" dirty="0"/>
              <a:t>Zijn er volgens jou wenselijke en/of passende maatregelen/ interventies voor of vanuit jouw beroepsgroep om deze ontwikkelingen te begeleiden? 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B72823A2-5626-8D58-7E3A-95A0DB6228E3}"/>
              </a:ext>
            </a:extLst>
          </p:cNvPr>
          <p:cNvSpPr txBox="1">
            <a:spLocks/>
          </p:cNvSpPr>
          <p:nvPr/>
        </p:nvSpPr>
        <p:spPr>
          <a:xfrm>
            <a:off x="4368800" y="3761581"/>
            <a:ext cx="1219200" cy="37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Vraag 5</a:t>
            </a:r>
          </a:p>
        </p:txBody>
      </p:sp>
    </p:spTree>
    <p:extLst>
      <p:ext uri="{BB962C8B-B14F-4D97-AF65-F5344CB8AC3E}">
        <p14:creationId xmlns:p14="http://schemas.microsoft.com/office/powerpoint/2010/main" val="1349876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wolk, hemel, gebouw&#10;&#10;Door AI gegenereerde inhoud is mogelijk onjuist.">
            <a:extLst>
              <a:ext uri="{FF2B5EF4-FFF2-40B4-BE49-F238E27FC236}">
                <a16:creationId xmlns:a16="http://schemas.microsoft.com/office/drawing/2014/main" id="{409C13D3-181E-1310-B541-54ECDE39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" y="-359633"/>
            <a:ext cx="12381330" cy="8252156"/>
          </a:xfrm>
          <a:prstGeom prst="rect">
            <a:avLst/>
          </a:prstGeom>
        </p:spPr>
      </p:pic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14F64371-2F70-75C1-33C7-298F5C926FD4}"/>
              </a:ext>
            </a:extLst>
          </p:cNvPr>
          <p:cNvSpPr/>
          <p:nvPr/>
        </p:nvSpPr>
        <p:spPr>
          <a:xfrm>
            <a:off x="965212" y="2302761"/>
            <a:ext cx="4685780" cy="2252478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9562445-BF74-491F-1C4F-ADD10AA8AAEF}"/>
              </a:ext>
            </a:extLst>
          </p:cNvPr>
          <p:cNvSpPr txBox="1">
            <a:spLocks/>
          </p:cNvSpPr>
          <p:nvPr/>
        </p:nvSpPr>
        <p:spPr>
          <a:xfrm>
            <a:off x="1170432" y="2021333"/>
            <a:ext cx="4962082" cy="26619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6000" dirty="0">
                <a:solidFill>
                  <a:schemeClr val="bg1"/>
                </a:solidFill>
              </a:rPr>
              <a:t>Plenaire bespreking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2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F5B81-0FE1-6E75-AFED-A241EB72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D3D881-2999-04A3-59F4-D38EBA52B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3200" y="2125663"/>
            <a:ext cx="1219200" cy="376237"/>
          </a:xfrm>
        </p:spPr>
        <p:txBody>
          <a:bodyPr>
            <a:normAutofit fontScale="85000" lnSpcReduction="10000"/>
          </a:bodyPr>
          <a:lstStyle/>
          <a:p>
            <a:r>
              <a:rPr lang="nl-NL" dirty="0">
                <a:solidFill>
                  <a:schemeClr val="accent2"/>
                </a:solidFill>
              </a:rPr>
              <a:t>Vraag 1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8D8B755B-9741-6864-67D6-6BF1932738A1}"/>
              </a:ext>
            </a:extLst>
          </p:cNvPr>
          <p:cNvSpPr txBox="1">
            <a:spLocks/>
          </p:cNvSpPr>
          <p:nvPr/>
        </p:nvSpPr>
        <p:spPr>
          <a:xfrm>
            <a:off x="6286500" y="2667000"/>
            <a:ext cx="4432300" cy="3568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sz="3000" dirty="0"/>
              <a:t>Wat betekent dit voor mijn werk als ik straks of morgen weer op kantoor ben? 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46034AC5-1CBA-B800-EFCA-3C1FF4AE3E42}"/>
              </a:ext>
            </a:extLst>
          </p:cNvPr>
          <p:cNvSpPr txBox="1">
            <a:spLocks/>
          </p:cNvSpPr>
          <p:nvPr/>
        </p:nvSpPr>
        <p:spPr>
          <a:xfrm>
            <a:off x="6286500" y="2125663"/>
            <a:ext cx="1219200" cy="37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Vraag 2</a:t>
            </a:r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F14029E-F106-DE7B-8464-79420435FE92}"/>
              </a:ext>
            </a:extLst>
          </p:cNvPr>
          <p:cNvSpPr txBox="1">
            <a:spLocks/>
          </p:cNvSpPr>
          <p:nvPr/>
        </p:nvSpPr>
        <p:spPr>
          <a:xfrm>
            <a:off x="1473200" y="2667000"/>
            <a:ext cx="4127500" cy="320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sz="3000" dirty="0"/>
              <a:t>Is er een gezamenlijke take </a:t>
            </a:r>
            <a:r>
              <a:rPr lang="nl-NL" sz="3000" dirty="0" err="1"/>
              <a:t>away</a:t>
            </a:r>
            <a:r>
              <a:rPr lang="nl-NL" sz="3000" dirty="0"/>
              <a:t> voor ons allemaal aan de hand van deze middag</a:t>
            </a:r>
          </a:p>
        </p:txBody>
      </p:sp>
    </p:spTree>
    <p:extLst>
      <p:ext uri="{BB962C8B-B14F-4D97-AF65-F5344CB8AC3E}">
        <p14:creationId xmlns:p14="http://schemas.microsoft.com/office/powerpoint/2010/main" val="381698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gras, boom, hemel&#10;&#10;Door AI gegenereerde inhoud is mogelijk onjuist.">
            <a:extLst>
              <a:ext uri="{FF2B5EF4-FFF2-40B4-BE49-F238E27FC236}">
                <a16:creationId xmlns:a16="http://schemas.microsoft.com/office/drawing/2014/main" id="{21E3D003-231D-5430-22C9-8E54CE78A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5296" y="-2086864"/>
            <a:ext cx="13417296" cy="8944864"/>
          </a:xfrm>
          <a:prstGeom prst="rect">
            <a:avLst/>
          </a:prstGeom>
        </p:spPr>
      </p:pic>
      <p:sp>
        <p:nvSpPr>
          <p:cNvPr id="14" name="Afgeronde rechthoek 13">
            <a:extLst>
              <a:ext uri="{FF2B5EF4-FFF2-40B4-BE49-F238E27FC236}">
                <a16:creationId xmlns:a16="http://schemas.microsoft.com/office/drawing/2014/main" id="{BFFF5207-94A0-A832-8633-0E4D26DA1352}"/>
              </a:ext>
            </a:extLst>
          </p:cNvPr>
          <p:cNvSpPr/>
          <p:nvPr/>
        </p:nvSpPr>
        <p:spPr>
          <a:xfrm>
            <a:off x="1117612" y="2740147"/>
            <a:ext cx="4112756" cy="1458004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DF025B7-46C6-246E-E7D0-AB7A1B89E145}"/>
              </a:ext>
            </a:extLst>
          </p:cNvPr>
          <p:cNvSpPr txBox="1">
            <a:spLocks/>
          </p:cNvSpPr>
          <p:nvPr/>
        </p:nvSpPr>
        <p:spPr>
          <a:xfrm>
            <a:off x="1280160" y="2458719"/>
            <a:ext cx="3950208" cy="20208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6000" dirty="0">
                <a:solidFill>
                  <a:schemeClr val="bg1"/>
                </a:solidFill>
              </a:rPr>
              <a:t>Afsluiting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16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727AEAF-43B2-5170-1D97-E389781C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" r="240"/>
          <a:stretch/>
        </p:blipFill>
        <p:spPr>
          <a:xfrm>
            <a:off x="1467337" y="812800"/>
            <a:ext cx="9257325" cy="523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6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shuis, wolk, landschap&#10;&#10;Door AI gegenereerde inhoud is mogelijk onjuist.">
            <a:extLst>
              <a:ext uri="{FF2B5EF4-FFF2-40B4-BE49-F238E27FC236}">
                <a16:creationId xmlns:a16="http://schemas.microsoft.com/office/drawing/2014/main" id="{08905043-A1A2-EE73-2E86-DB89BCC5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397000"/>
            <a:ext cx="12306300" cy="8396944"/>
          </a:xfrm>
          <a:prstGeom prst="rect">
            <a:avLst/>
          </a:prstGeom>
        </p:spPr>
      </p:pic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DEB4E44C-5F99-B857-E3DB-74A486D87B7C}"/>
              </a:ext>
            </a:extLst>
          </p:cNvPr>
          <p:cNvSpPr/>
          <p:nvPr/>
        </p:nvSpPr>
        <p:spPr>
          <a:xfrm>
            <a:off x="760435" y="2449286"/>
            <a:ext cx="5372078" cy="1948544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4859369-5FAB-644F-96BF-CB67F87A18D4}"/>
              </a:ext>
            </a:extLst>
          </p:cNvPr>
          <p:cNvSpPr txBox="1">
            <a:spLocks/>
          </p:cNvSpPr>
          <p:nvPr/>
        </p:nvSpPr>
        <p:spPr>
          <a:xfrm>
            <a:off x="1027113" y="2197100"/>
            <a:ext cx="5105400" cy="2463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</a:rPr>
              <a:t>Bedankt voor uw belangstelling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9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66901-13B5-AF23-D73B-55898E5F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5C72D83-B41D-E4A9-3E24-55D63C42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" r="240"/>
          <a:stretch/>
        </p:blipFill>
        <p:spPr>
          <a:xfrm>
            <a:off x="1467337" y="812800"/>
            <a:ext cx="9257325" cy="523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36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Programma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549" y="2174562"/>
            <a:ext cx="8475089" cy="34153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nl-NL" sz="1500" dirty="0">
                <a:solidFill>
                  <a:schemeClr val="tx1"/>
                </a:solidFill>
              </a:rPr>
              <a:t>Inloop met koffie, thee en lunch. 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Aanwezigen nemen plaats. U krijgt een plek toegewezen bij uw eigen beroepsgroep.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Welkom en opening door Christiaan de Boer, </a:t>
            </a:r>
            <a:r>
              <a:rPr lang="nl-NL" sz="1600" dirty="0">
                <a:solidFill>
                  <a:schemeClr val="bg2">
                    <a:lumMod val="25000"/>
                  </a:schemeClr>
                </a:solidFill>
              </a:rPr>
              <a:t>Bestuurslid Stichting Vastgoed Monitor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Presentatie Josse de Voogd over de kruising van de Green Belt en de Bible Belt op de woningmarkt in de Food Valley.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Vragenronde.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In kleine groepjes in gesprek onder leiding van een moderator over het verhaal van </a:t>
            </a:r>
            <a:r>
              <a:rPr lang="nl-NL" sz="1500" dirty="0" err="1">
                <a:solidFill>
                  <a:schemeClr val="tx1"/>
                </a:solidFill>
              </a:rPr>
              <a:t>Josse</a:t>
            </a:r>
            <a:r>
              <a:rPr lang="nl-NL" sz="1500" dirty="0">
                <a:solidFill>
                  <a:schemeClr val="tx1"/>
                </a:solidFill>
              </a:rPr>
              <a:t>.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Uitkomsten en reflecties met elkaar delen.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Afsluiting en dankwoord door Christiaan.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Gelegenheid tot netwerken.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A736D5EB-6F40-E74A-B569-1F63A4D640F5}"/>
              </a:ext>
            </a:extLst>
          </p:cNvPr>
          <p:cNvSpPr txBox="1">
            <a:spLocks/>
          </p:cNvSpPr>
          <p:nvPr/>
        </p:nvSpPr>
        <p:spPr>
          <a:xfrm>
            <a:off x="1278362" y="2177523"/>
            <a:ext cx="1187047" cy="3489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11:30 uur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11:50 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12:00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12:10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12:45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13:00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13:35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 uur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13:55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 uur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14:00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 uur</a:t>
            </a:r>
          </a:p>
        </p:txBody>
      </p:sp>
    </p:spTree>
    <p:extLst>
      <p:ext uri="{BB962C8B-B14F-4D97-AF65-F5344CB8AC3E}">
        <p14:creationId xmlns:p14="http://schemas.microsoft.com/office/powerpoint/2010/main" val="275056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/>
              <a:t>Christiaan de Boer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5009620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Bestuurslid Stichting Vastgoed Monitor Regio Foodvalley</a:t>
            </a:r>
          </a:p>
        </p:txBody>
      </p:sp>
      <p:pic>
        <p:nvPicPr>
          <p:cNvPr id="2" name="Afbeelding 1" descr="Afbeelding met persoon, glimlachen, poseren, gekleed&#10;&#10;Automatisch gegenereerde beschrijving">
            <a:extLst>
              <a:ext uri="{FF2B5EF4-FFF2-40B4-BE49-F238E27FC236}">
                <a16:creationId xmlns:a16="http://schemas.microsoft.com/office/drawing/2014/main" id="{1FCAEAEA-532C-AC4B-DFA7-A3D58AB63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09294" y="1421210"/>
            <a:ext cx="3207897" cy="40098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C00A07-A0FD-4936-1CA4-73E7A462D2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88" r="10106"/>
          <a:stretch/>
        </p:blipFill>
        <p:spPr>
          <a:xfrm>
            <a:off x="1909294" y="1421210"/>
            <a:ext cx="3207898" cy="40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5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 err="1"/>
              <a:t>Josse</a:t>
            </a:r>
            <a:r>
              <a:rPr lang="nl-NL" dirty="0"/>
              <a:t> de Voogd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5009620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Onderzoeker en publicist</a:t>
            </a:r>
          </a:p>
        </p:txBody>
      </p:sp>
      <p:pic>
        <p:nvPicPr>
          <p:cNvPr id="2" name="Afbeelding 1" descr="Afbeelding met persoon, glimlachen, poseren, gekleed&#10;&#10;Automatisch gegenereerde beschrijving">
            <a:extLst>
              <a:ext uri="{FF2B5EF4-FFF2-40B4-BE49-F238E27FC236}">
                <a16:creationId xmlns:a16="http://schemas.microsoft.com/office/drawing/2014/main" id="{1FCAEAEA-532C-AC4B-DFA7-A3D58AB63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09294" y="1421210"/>
            <a:ext cx="3207897" cy="40098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C00A07-A0FD-4936-1CA4-73E7A462D2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47" r="10047"/>
          <a:stretch/>
        </p:blipFill>
        <p:spPr>
          <a:xfrm>
            <a:off x="1909294" y="1421210"/>
            <a:ext cx="3207898" cy="40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3D66D69-F4B4-A3CA-7567-845831BD8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5848350"/>
            <a:ext cx="8486775" cy="590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2700" i="1" dirty="0">
                <a:solidFill>
                  <a:schemeClr val="accent3">
                    <a:lumMod val="50000"/>
                  </a:schemeClr>
                </a:solidFill>
              </a:rPr>
              <a:t>Josse de Voogd maart 2025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F4E80F-4BC9-D6F2-E6E9-34438F371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2688" y="419100"/>
            <a:ext cx="9826625" cy="895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3700" b="1" dirty="0" err="1">
                <a:latin typeface="+mn-lt"/>
              </a:rPr>
              <a:t>Foodvalley</a:t>
            </a:r>
            <a:r>
              <a:rPr lang="nl-NL" altLang="nl-NL" sz="3700" b="1" dirty="0">
                <a:latin typeface="+mn-lt"/>
              </a:rPr>
              <a:t>; veelkleurig mozaïek</a:t>
            </a:r>
            <a:br>
              <a:rPr lang="nl-NL" altLang="nl-NL" sz="3700" b="1" dirty="0">
                <a:latin typeface="+mn-lt"/>
              </a:rPr>
            </a:br>
            <a:endParaRPr lang="nl-NL" altLang="nl-NL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76" name="AutoShape 2">
            <a:extLst>
              <a:ext uri="{FF2B5EF4-FFF2-40B4-BE49-F238E27FC236}">
                <a16:creationId xmlns:a16="http://schemas.microsoft.com/office/drawing/2014/main" id="{530F3154-5DDD-4FC0-7B8C-CE3A256279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7" name="Picture 4" descr="Afbeelding">
            <a:extLst>
              <a:ext uri="{FF2B5EF4-FFF2-40B4-BE49-F238E27FC236}">
                <a16:creationId xmlns:a16="http://schemas.microsoft.com/office/drawing/2014/main" id="{2FA813F4-81EF-1300-0D21-F0C3890D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587500"/>
            <a:ext cx="49276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inhoud 1">
            <a:extLst>
              <a:ext uri="{FF2B5EF4-FFF2-40B4-BE49-F238E27FC236}">
                <a16:creationId xmlns:a16="http://schemas.microsoft.com/office/drawing/2014/main" id="{C0723BC9-926B-99A7-F924-204DDDF688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419225"/>
            <a:ext cx="3717925" cy="1709738"/>
          </a:xfrm>
        </p:spPr>
        <p:txBody>
          <a:bodyPr/>
          <a:lstStyle/>
          <a:p>
            <a:pPr eaLnBrk="1" hangingPunct="1"/>
            <a:r>
              <a:rPr lang="nl-NL" altLang="nl-NL" sz="2400"/>
              <a:t>Portret - microgeografie</a:t>
            </a:r>
          </a:p>
          <a:p>
            <a:pPr eaLnBrk="1" hangingPunct="1"/>
            <a:r>
              <a:rPr lang="nl-NL" altLang="nl-NL" sz="2400"/>
              <a:t>Barometer - onbehagen</a:t>
            </a:r>
          </a:p>
          <a:p>
            <a:pPr eaLnBrk="1" hangingPunct="1"/>
            <a:r>
              <a:rPr lang="nl-NL" altLang="nl-NL" sz="2400"/>
              <a:t>Cijfers, kaarten &amp; kijken</a:t>
            </a:r>
          </a:p>
          <a:p>
            <a:pPr eaLnBrk="1" hangingPunct="1"/>
            <a:endParaRPr lang="nl-NL" altLang="nl-NL" sz="2500"/>
          </a:p>
          <a:p>
            <a:pPr eaLnBrk="1" hangingPunct="1"/>
            <a:endParaRPr lang="nl-NL" altLang="nl-NL" sz="2500"/>
          </a:p>
        </p:txBody>
      </p:sp>
      <p:pic>
        <p:nvPicPr>
          <p:cNvPr id="4099" name="Afbeelding 2">
            <a:extLst>
              <a:ext uri="{FF2B5EF4-FFF2-40B4-BE49-F238E27FC236}">
                <a16:creationId xmlns:a16="http://schemas.microsoft.com/office/drawing/2014/main" id="{A7F991FF-0FBA-A452-2CD5-92889171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22536" r="27660" b="14346"/>
          <a:stretch>
            <a:fillRect/>
          </a:stretch>
        </p:blipFill>
        <p:spPr bwMode="auto">
          <a:xfrm>
            <a:off x="5375275" y="333375"/>
            <a:ext cx="315118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3C69842C-A3D5-8C5D-520D-5AD7C9FB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333375"/>
            <a:ext cx="32750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fbeelding 3">
            <a:extLst>
              <a:ext uri="{FF2B5EF4-FFF2-40B4-BE49-F238E27FC236}">
                <a16:creationId xmlns:a16="http://schemas.microsoft.com/office/drawing/2014/main" id="{8E79A0E3-63F6-3EA3-11D6-C28D5CD94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209925"/>
            <a:ext cx="18034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Afbeelding 4">
            <a:extLst>
              <a:ext uri="{FF2B5EF4-FFF2-40B4-BE49-F238E27FC236}">
                <a16:creationId xmlns:a16="http://schemas.microsoft.com/office/drawing/2014/main" id="{66E954F9-30E2-7C24-641D-82639841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t="1524" r="30624" b="2238"/>
          <a:stretch>
            <a:fillRect/>
          </a:stretch>
        </p:blipFill>
        <p:spPr bwMode="auto">
          <a:xfrm>
            <a:off x="3835400" y="3182938"/>
            <a:ext cx="19065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kstvak 5">
            <a:extLst>
              <a:ext uri="{FF2B5EF4-FFF2-40B4-BE49-F238E27FC236}">
                <a16:creationId xmlns:a16="http://schemas.microsoft.com/office/drawing/2014/main" id="{3C9E9ACF-7918-9554-8FED-BF3DFAF56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5965825"/>
            <a:ext cx="18208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‘Bakfietsen en Rolluiken’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7"/>
              </a:rPr>
              <a:t>https://www.wetenschappelijkbureaugroenlinks.nl/artikelen/bakfietsen-en-rolluiken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F636429-EA62-4A71-C192-0B5700190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5970588"/>
            <a:ext cx="2257425" cy="615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 van Afgehaakt Nederland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https://kennisopenbaarbestuur.nl/rapporten-publicaties/atlas-van-afgehaakt-nederland/</a:t>
            </a:r>
            <a:r>
              <a:rPr kumimoji="0" lang="nl-NL" alt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2E05D1-CBA7-A4AD-D2A0-863B4E4E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38" y="252413"/>
            <a:ext cx="6430962" cy="1262062"/>
          </a:xfrm>
        </p:spPr>
        <p:txBody>
          <a:bodyPr/>
          <a:lstStyle/>
          <a:p>
            <a:pPr>
              <a:defRPr/>
            </a:pPr>
            <a:r>
              <a:rPr lang="nl-NL" sz="2800" dirty="0">
                <a:latin typeface="+mn-lt"/>
              </a:rPr>
              <a:t>Portret &amp; barometer</a:t>
            </a:r>
          </a:p>
        </p:txBody>
      </p:sp>
      <p:sp>
        <p:nvSpPr>
          <p:cNvPr id="4106" name="Tekstvak 2">
            <a:extLst>
              <a:ext uri="{FF2B5EF4-FFF2-40B4-BE49-F238E27FC236}">
                <a16:creationId xmlns:a16="http://schemas.microsoft.com/office/drawing/2014/main" id="{4DF9A71B-C9B3-18D2-2FF1-E0D2B7A0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5394325"/>
            <a:ext cx="2319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‘Aangehaakt’ Omroep WNL.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/>
              </a:rPr>
              <a:t>https://wnl.tv/programmas/aangehaakt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107" name="Picture 2">
            <a:extLst>
              <a:ext uri="{FF2B5EF4-FFF2-40B4-BE49-F238E27FC236}">
                <a16:creationId xmlns:a16="http://schemas.microsoft.com/office/drawing/2014/main" id="{BCC1198D-9B11-8FA8-A2DC-3BC9505F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0" t="9018"/>
          <a:stretch>
            <a:fillRect/>
          </a:stretch>
        </p:blipFill>
        <p:spPr bwMode="auto">
          <a:xfrm>
            <a:off x="6359525" y="3300413"/>
            <a:ext cx="231933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">
            <a:extLst>
              <a:ext uri="{FF2B5EF4-FFF2-40B4-BE49-F238E27FC236}">
                <a16:creationId xmlns:a16="http://schemas.microsoft.com/office/drawing/2014/main" id="{17DFADD1-D7D5-4F18-0A63-067C5E1E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88" y="3643313"/>
            <a:ext cx="19050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kstvak 3">
            <a:extLst>
              <a:ext uri="{FF2B5EF4-FFF2-40B4-BE49-F238E27FC236}">
                <a16:creationId xmlns:a16="http://schemas.microsoft.com/office/drawing/2014/main" id="{71F512A1-2DBB-7A90-D499-B725E141C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25" y="6110288"/>
            <a:ext cx="1576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‘Vaste grond’. Marcelo Mooren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12"/>
              </a:rPr>
              <a:t>https://vastegrond.nl/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" descr="Afbeelding">
            <a:extLst>
              <a:ext uri="{FF2B5EF4-FFF2-40B4-BE49-F238E27FC236}">
                <a16:creationId xmlns:a16="http://schemas.microsoft.com/office/drawing/2014/main" id="{FDB9587E-F28E-B111-D9B3-10AF3819C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-33274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8" name="Titel 1">
            <a:extLst>
              <a:ext uri="{FF2B5EF4-FFF2-40B4-BE49-F238E27FC236}">
                <a16:creationId xmlns:a16="http://schemas.microsoft.com/office/drawing/2014/main" id="{C0A315AC-F3E8-7434-B05C-8236B09943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01875" y="1216025"/>
            <a:ext cx="4857750" cy="1395413"/>
          </a:xfrm>
        </p:spPr>
        <p:txBody>
          <a:bodyPr rtlCol="0" anchor="t">
            <a:normAutofit/>
          </a:bodyPr>
          <a:lstStyle>
            <a:lvl1pPr algn="l">
              <a:defRPr sz="13200">
                <a:latin typeface="Aleo Regular"/>
                <a:ea typeface="Aleo Regular"/>
                <a:cs typeface="Aleo Regular"/>
                <a:sym typeface="Aleo Regular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br>
              <a:rPr lang="nl-NL" sz="4125" dirty="0">
                <a:latin typeface="+mn-lt"/>
              </a:rPr>
            </a:br>
            <a:endParaRPr sz="4125" dirty="0">
              <a:latin typeface="+mn-lt"/>
            </a:endParaRPr>
          </a:p>
        </p:txBody>
      </p:sp>
      <p:pic>
        <p:nvPicPr>
          <p:cNvPr id="6148" name="Afbeelding 6">
            <a:extLst>
              <a:ext uri="{FF2B5EF4-FFF2-40B4-BE49-F238E27FC236}">
                <a16:creationId xmlns:a16="http://schemas.microsoft.com/office/drawing/2014/main" id="{5B07D6BA-E9CE-A80C-A34E-14AEFB9F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4170363"/>
            <a:ext cx="16398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Afbeelding 7">
            <a:extLst>
              <a:ext uri="{FF2B5EF4-FFF2-40B4-BE49-F238E27FC236}">
                <a16:creationId xmlns:a16="http://schemas.microsoft.com/office/drawing/2014/main" id="{81A00DFF-08B3-314F-AAED-6E9926638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311275"/>
            <a:ext cx="162877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>
            <a:extLst>
              <a:ext uri="{FF2B5EF4-FFF2-40B4-BE49-F238E27FC236}">
                <a16:creationId xmlns:a16="http://schemas.microsoft.com/office/drawing/2014/main" id="{0F72F2EF-F0F9-BB28-BB9D-2B38E18A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1316038"/>
            <a:ext cx="162877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Afbeelding 7">
            <a:extLst>
              <a:ext uri="{FF2B5EF4-FFF2-40B4-BE49-F238E27FC236}">
                <a16:creationId xmlns:a16="http://schemas.microsoft.com/office/drawing/2014/main" id="{2DAD24C7-CFE8-13CB-39FC-CD543E70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763838"/>
            <a:ext cx="1665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Afbeelding 6">
            <a:extLst>
              <a:ext uri="{FF2B5EF4-FFF2-40B4-BE49-F238E27FC236}">
                <a16:creationId xmlns:a16="http://schemas.microsoft.com/office/drawing/2014/main" id="{7E7616A1-B490-32EC-7057-1E338C0F6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309688"/>
            <a:ext cx="163195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Afbeelding 5">
            <a:extLst>
              <a:ext uri="{FF2B5EF4-FFF2-40B4-BE49-F238E27FC236}">
                <a16:creationId xmlns:a16="http://schemas.microsoft.com/office/drawing/2014/main" id="{A96D91D8-8755-7BFC-16D5-08F82BAD8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176713"/>
            <a:ext cx="16446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Afbeelding 2">
            <a:extLst>
              <a:ext uri="{FF2B5EF4-FFF2-40B4-BE49-F238E27FC236}">
                <a16:creationId xmlns:a16="http://schemas.microsoft.com/office/drawing/2014/main" id="{D1CFF9D9-E651-F5A5-46DE-6671D1EF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"/>
          <a:stretch>
            <a:fillRect/>
          </a:stretch>
        </p:blipFill>
        <p:spPr bwMode="auto">
          <a:xfrm>
            <a:off x="5321300" y="2786063"/>
            <a:ext cx="1638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Afbeelding 7">
            <a:extLst>
              <a:ext uri="{FF2B5EF4-FFF2-40B4-BE49-F238E27FC236}">
                <a16:creationId xmlns:a16="http://schemas.microsoft.com/office/drawing/2014/main" id="{48E6B4CD-A77D-9048-C5D4-5B6A237FF6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168775"/>
            <a:ext cx="167481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Afbeelding 8">
            <a:extLst>
              <a:ext uri="{FF2B5EF4-FFF2-40B4-BE49-F238E27FC236}">
                <a16:creationId xmlns:a16="http://schemas.microsoft.com/office/drawing/2014/main" id="{F4F68D66-2B7E-4BE6-90A8-D3ED77FE95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773363"/>
            <a:ext cx="1674812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Afbeelding 8">
            <a:extLst>
              <a:ext uri="{FF2B5EF4-FFF2-40B4-BE49-F238E27FC236}">
                <a16:creationId xmlns:a16="http://schemas.microsoft.com/office/drawing/2014/main" id="{8546E3B0-9ECE-19BB-30DF-FA8C72FAEB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1"/>
          <a:stretch>
            <a:fillRect/>
          </a:stretch>
        </p:blipFill>
        <p:spPr bwMode="auto">
          <a:xfrm>
            <a:off x="5322888" y="4186238"/>
            <a:ext cx="1636712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Afbeelding 7">
            <a:extLst>
              <a:ext uri="{FF2B5EF4-FFF2-40B4-BE49-F238E27FC236}">
                <a16:creationId xmlns:a16="http://schemas.microsoft.com/office/drawing/2014/main" id="{36F95E22-5ECA-20AC-77C9-067B477A99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1301750"/>
            <a:ext cx="16351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Afbeelding 64">
            <a:extLst>
              <a:ext uri="{FF2B5EF4-FFF2-40B4-BE49-F238E27FC236}">
                <a16:creationId xmlns:a16="http://schemas.microsoft.com/office/drawing/2014/main" id="{65AEC484-C1A2-044B-80B8-E43815BF7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2765425"/>
            <a:ext cx="16271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Afbeelding 66">
            <a:extLst>
              <a:ext uri="{FF2B5EF4-FFF2-40B4-BE49-F238E27FC236}">
                <a16:creationId xmlns:a16="http://schemas.microsoft.com/office/drawing/2014/main" id="{07CA7680-B654-F157-790D-C0393C8C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1309688"/>
            <a:ext cx="16383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kstvak 69">
            <a:extLst>
              <a:ext uri="{FF2B5EF4-FFF2-40B4-BE49-F238E27FC236}">
                <a16:creationId xmlns:a16="http://schemas.microsoft.com/office/drawing/2014/main" id="{B1449DBA-4B75-9240-F7FA-6EA9EA9B86DE}"/>
              </a:ext>
            </a:extLst>
          </p:cNvPr>
          <p:cNvSpPr txBox="1"/>
          <p:nvPr/>
        </p:nvSpPr>
        <p:spPr>
          <a:xfrm>
            <a:off x="1770558" y="2445909"/>
            <a:ext cx="1536047" cy="4154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1. Binnenstad: D66, GL, VVD  	  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FE779773-BD2E-381D-9EF7-86FA3853F73F}"/>
              </a:ext>
            </a:extLst>
          </p:cNvPr>
          <p:cNvSpPr txBox="1"/>
          <p:nvPr/>
        </p:nvSpPr>
        <p:spPr>
          <a:xfrm>
            <a:off x="1783254" y="3770602"/>
            <a:ext cx="1768851" cy="4154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2. 19</a:t>
            </a:r>
            <a:r>
              <a:rPr kumimoji="0" lang="nl-NL" sz="7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e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 </a:t>
            </a:r>
            <a:r>
              <a:rPr kumimoji="0" lang="nl-NL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eeuwse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 ring: GL, D66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8ED87B66-0AA8-3E72-1191-42DB88A75FAA}"/>
              </a:ext>
            </a:extLst>
          </p:cNvPr>
          <p:cNvSpPr txBox="1"/>
          <p:nvPr/>
        </p:nvSpPr>
        <p:spPr>
          <a:xfrm>
            <a:off x="1760822" y="5323873"/>
            <a:ext cx="1768850" cy="4154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3. Vooroorlogse arbeidersbuurt: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PVV, SP, DENK, GL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7D3B05E9-05BA-0279-57EA-C12B2BF9F489}"/>
              </a:ext>
            </a:extLst>
          </p:cNvPr>
          <p:cNvSpPr txBox="1"/>
          <p:nvPr/>
        </p:nvSpPr>
        <p:spPr>
          <a:xfrm>
            <a:off x="3513269" y="2435134"/>
            <a:ext cx="176885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4. Duurder vooroorlogs: 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D66, VVD, GL</a:t>
            </a: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639BBDE5-91F8-3A2C-9C24-8155364FE696}"/>
              </a:ext>
            </a:extLst>
          </p:cNvPr>
          <p:cNvSpPr txBox="1"/>
          <p:nvPr/>
        </p:nvSpPr>
        <p:spPr>
          <a:xfrm>
            <a:off x="3513269" y="5343562"/>
            <a:ext cx="176885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6. Vroeg-naoorlogs: PVV, SP, DENK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19B6E43B-A470-915A-57B6-862753D0E36C}"/>
              </a:ext>
            </a:extLst>
          </p:cNvPr>
          <p:cNvSpPr txBox="1"/>
          <p:nvPr/>
        </p:nvSpPr>
        <p:spPr>
          <a:xfrm>
            <a:off x="3517660" y="3896946"/>
            <a:ext cx="176885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5. 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Elitewijk: VVD, D66</a:t>
            </a: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89BB40C7-14C7-71CA-E40A-C598D90D7462}"/>
              </a:ext>
            </a:extLst>
          </p:cNvPr>
          <p:cNvSpPr txBox="1"/>
          <p:nvPr/>
        </p:nvSpPr>
        <p:spPr>
          <a:xfrm>
            <a:off x="5355266" y="2458116"/>
            <a:ext cx="176885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7. Modernisme: PVV, DENK</a:t>
            </a:r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1E860F36-97FC-B469-8D42-31F6BF246DD6}"/>
              </a:ext>
            </a:extLst>
          </p:cNvPr>
          <p:cNvSpPr txBox="1"/>
          <p:nvPr/>
        </p:nvSpPr>
        <p:spPr>
          <a:xfrm>
            <a:off x="5442875" y="3928905"/>
            <a:ext cx="139937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8. Bloemkool: divers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2606B243-745E-4163-16F5-C39F4EA4A07D}"/>
              </a:ext>
            </a:extLst>
          </p:cNvPr>
          <p:cNvSpPr txBox="1"/>
          <p:nvPr/>
        </p:nvSpPr>
        <p:spPr>
          <a:xfrm>
            <a:off x="5461627" y="5323872"/>
            <a:ext cx="139937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9. Nieuwbouw/Vinex: VVD</a:t>
            </a: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FE17E09C-9B54-CFD5-8C22-C2E8F81049E6}"/>
              </a:ext>
            </a:extLst>
          </p:cNvPr>
          <p:cNvSpPr txBox="1"/>
          <p:nvPr/>
        </p:nvSpPr>
        <p:spPr>
          <a:xfrm>
            <a:off x="7159986" y="2461556"/>
            <a:ext cx="139937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10. Inbreiding: D66, GL, VVD</a:t>
            </a: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24C753F0-1A0C-5C1B-C013-781A3799633C}"/>
              </a:ext>
            </a:extLst>
          </p:cNvPr>
          <p:cNvSpPr txBox="1"/>
          <p:nvPr/>
        </p:nvSpPr>
        <p:spPr>
          <a:xfrm>
            <a:off x="7232163" y="5323130"/>
            <a:ext cx="1586562" cy="30008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12. Welvarende randgemeente: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VVD, D66, (GL)</a:t>
            </a: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689CD775-24BA-1C65-7117-317ED518D94A}"/>
              </a:ext>
            </a:extLst>
          </p:cNvPr>
          <p:cNvSpPr txBox="1"/>
          <p:nvPr/>
        </p:nvSpPr>
        <p:spPr>
          <a:xfrm>
            <a:off x="7184528" y="3944607"/>
            <a:ext cx="139937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11. Groeikern: PVV, VVD, SP</a:t>
            </a:r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Inter Medium" panose="020B0604020202020204" charset="0"/>
              <a:cs typeface="Inter Medium" panose="020B0604020202020204" charset="0"/>
              <a:sym typeface="Calibri"/>
            </a:endParaRPr>
          </a:p>
        </p:txBody>
      </p:sp>
      <p:pic>
        <p:nvPicPr>
          <p:cNvPr id="6173" name="Tijdelijke aanduiding voor inhoud 5">
            <a:extLst>
              <a:ext uri="{FF2B5EF4-FFF2-40B4-BE49-F238E27FC236}">
                <a16:creationId xmlns:a16="http://schemas.microsoft.com/office/drawing/2014/main" id="{9123B390-3D46-322E-D04F-4B8DA102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2744788"/>
            <a:ext cx="27463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3" name="Tekstvak 82">
            <a:extLst>
              <a:ext uri="{FF2B5EF4-FFF2-40B4-BE49-F238E27FC236}">
                <a16:creationId xmlns:a16="http://schemas.microsoft.com/office/drawing/2014/main" id="{B0D0AF96-8591-001A-D0C5-21C1767531C2}"/>
              </a:ext>
            </a:extLst>
          </p:cNvPr>
          <p:cNvSpPr txBox="1"/>
          <p:nvPr/>
        </p:nvSpPr>
        <p:spPr>
          <a:xfrm>
            <a:off x="9001982" y="2477536"/>
            <a:ext cx="158656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90" tIns="34290" rIns="34290" bIns="34290" spcCol="3810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13. Dorpen: CDA, 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VVD, 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</a:rPr>
              <a:t>PVV, </a:t>
            </a: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Inter Medium" panose="020B0604020202020204" charset="0"/>
                <a:cs typeface="Inter Medium" panose="020B0604020202020204" charset="0"/>
                <a:sym typeface="Calibri"/>
              </a:rPr>
              <a:t>BBB</a:t>
            </a:r>
          </a:p>
        </p:txBody>
      </p:sp>
      <p:sp>
        <p:nvSpPr>
          <p:cNvPr id="6175" name="Tekstvak 1">
            <a:extLst>
              <a:ext uri="{FF2B5EF4-FFF2-40B4-BE49-F238E27FC236}">
                <a16:creationId xmlns:a16="http://schemas.microsoft.com/office/drawing/2014/main" id="{FAF7965C-903B-E9F3-AA31-0A4EA92D5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427038"/>
            <a:ext cx="964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Typologieën in de ruimte</a:t>
            </a:r>
          </a:p>
        </p:txBody>
      </p:sp>
      <p:sp>
        <p:nvSpPr>
          <p:cNvPr id="6176" name="Tekstvak 4">
            <a:extLst>
              <a:ext uri="{FF2B5EF4-FFF2-40B4-BE49-F238E27FC236}">
                <a16:creationId xmlns:a16="http://schemas.microsoft.com/office/drawing/2014/main" id="{405C9710-8A79-4D43-0655-0A7B319B4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5695950"/>
            <a:ext cx="7259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O.a.: 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7"/>
              </a:rPr>
              <a:t>https://decorrespondent.nl/6368/hoe-je-stemgedrag-kunt-aflezen-aan-bakfietsen-rolluiken-en-schotelantennes/1065577460992-fd9b40dd</a:t>
            </a:r>
            <a:r>
              <a:rPr kumimoji="0" lang="nl-NL" alt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C5FBA5A788F4DAF444F7560C5757F" ma:contentTypeVersion="14" ma:contentTypeDescription="Een nieuw document maken." ma:contentTypeScope="" ma:versionID="ba7192ddd85670f49feec6f924364baa">
  <xsd:schema xmlns:xsd="http://www.w3.org/2001/XMLSchema" xmlns:xs="http://www.w3.org/2001/XMLSchema" xmlns:p="http://schemas.microsoft.com/office/2006/metadata/properties" xmlns:ns2="f5f1eb42-8142-4133-8e21-266dfbe8fdec" xmlns:ns3="29d30118-bba6-45b0-ae6e-e8514a066663" targetNamespace="http://schemas.microsoft.com/office/2006/metadata/properties" ma:root="true" ma:fieldsID="867c0512d70749c3f15ec97214e1e75a" ns2:_="" ns3:_="">
    <xsd:import namespace="f5f1eb42-8142-4133-8e21-266dfbe8fdec"/>
    <xsd:import namespace="29d30118-bba6-45b0-ae6e-e8514a0666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f1eb42-8142-4133-8e21-266dfbe8f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17e57ed-3948-4936-92eb-33fb41c438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30118-bba6-45b0-ae6e-e8514a0666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48da598-462f-4c09-a74e-185eb91b3bd8}" ma:internalName="TaxCatchAll" ma:showField="CatchAllData" ma:web="29d30118-bba6-45b0-ae6e-e8514a0666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f1eb42-8142-4133-8e21-266dfbe8fdec">
      <Terms xmlns="http://schemas.microsoft.com/office/infopath/2007/PartnerControls"/>
    </lcf76f155ced4ddcb4097134ff3c332f>
    <TaxCatchAll xmlns="29d30118-bba6-45b0-ae6e-e8514a066663" xsi:nil="true"/>
  </documentManagement>
</p:properties>
</file>

<file path=customXml/itemProps1.xml><?xml version="1.0" encoding="utf-8"?>
<ds:datastoreItem xmlns:ds="http://schemas.openxmlformats.org/officeDocument/2006/customXml" ds:itemID="{74AEB0B1-4D03-4BAD-9372-B5ABF47B5B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AEB5EF-2F48-416D-9812-0EA0B1620242}"/>
</file>

<file path=customXml/itemProps3.xml><?xml version="1.0" encoding="utf-8"?>
<ds:datastoreItem xmlns:ds="http://schemas.openxmlformats.org/officeDocument/2006/customXml" ds:itemID="{F368519A-BBFF-4562-A1A5-B7C10B3217D5}">
  <ds:schemaRefs>
    <ds:schemaRef ds:uri="f5f1eb42-8142-4133-8e21-266dfbe8fd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bba7214-1a1a-4c5d-8e9c-12d66fce8162"/>
    <ds:schemaRef ds:uri="71f2a8df-343c-4336-94b4-eeca490d082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1VAS0013.01 presentatie_vastgoedmonitor_1920x1080</Template>
  <TotalTime>608</TotalTime>
  <Words>955</Words>
  <Application>Microsoft Office PowerPoint</Application>
  <PresentationFormat>Breedbeeld</PresentationFormat>
  <Paragraphs>145</Paragraphs>
  <Slides>26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1_Kantoorthema</vt:lpstr>
      <vt:lpstr>Kantoorthema</vt:lpstr>
      <vt:lpstr>PowerPoint-presentatie</vt:lpstr>
      <vt:lpstr>Welkom</vt:lpstr>
      <vt:lpstr>PowerPoint-presentatie</vt:lpstr>
      <vt:lpstr>Programma </vt:lpstr>
      <vt:lpstr>Christiaan de Boer</vt:lpstr>
      <vt:lpstr>Josse de Voogd</vt:lpstr>
      <vt:lpstr>Foodvalley; veelkleurig mozaïek </vt:lpstr>
      <vt:lpstr>Portret &amp; barometer</vt:lpstr>
      <vt:lpstr> </vt:lpstr>
      <vt:lpstr>PowerPoint-presentatie</vt:lpstr>
      <vt:lpstr>PowerPoint-presentatie</vt:lpstr>
      <vt:lpstr>Brede welvaart &amp; hoge druk</vt:lpstr>
      <vt:lpstr>Atlas van Afgehaakt Nederland i.s.m. René Cuperus</vt:lpstr>
      <vt:lpstr>Nederland gaat de goede kant op</vt:lpstr>
      <vt:lpstr>Aan &amp; Afgehaakt Nederland</vt:lpstr>
      <vt:lpstr>De Nederlander op de kaart</vt:lpstr>
      <vt:lpstr>PowerPoint-presentatie</vt:lpstr>
      <vt:lpstr>PowerPoint-presentatie</vt:lpstr>
      <vt:lpstr>PowerPoint-presentatie</vt:lpstr>
      <vt:lpstr>PowerPoint-presentatie</vt:lpstr>
      <vt:lpstr>Reflecteer op de voordracht:  wat is je opgevallen?  Wat is nieuw voor je? 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Marije Kuppens - MKL Management</dc:creator>
  <cp:lastModifiedBy>Marije Kuppens | Kuppens Management</cp:lastModifiedBy>
  <cp:revision>21</cp:revision>
  <dcterms:created xsi:type="dcterms:W3CDTF">2021-06-10T11:22:37Z</dcterms:created>
  <dcterms:modified xsi:type="dcterms:W3CDTF">2025-03-21T12:17:30Z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0x01010030CC5FBA5A788F4DAF444F7560C5757F</vt:lpwstr>
  </property>
  <property fmtid="{D5CDD505-2E9C-101B-9397-08002B2CF9AE}" pid="3" name="MediaServiceImageTags">
    <vt:lpwstr/>
  </property>
</Properties>
</file>