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39"/>
  </p:notesMasterIdLst>
  <p:sldIdLst>
    <p:sldId id="336" r:id="rId5"/>
    <p:sldId id="257" r:id="rId6"/>
    <p:sldId id="371" r:id="rId7"/>
    <p:sldId id="2134960761" r:id="rId8"/>
    <p:sldId id="377" r:id="rId9"/>
    <p:sldId id="376" r:id="rId10"/>
    <p:sldId id="356" r:id="rId11"/>
    <p:sldId id="2134960758" r:id="rId12"/>
    <p:sldId id="256" r:id="rId13"/>
    <p:sldId id="387" r:id="rId14"/>
    <p:sldId id="260" r:id="rId15"/>
    <p:sldId id="261" r:id="rId16"/>
    <p:sldId id="262" r:id="rId17"/>
    <p:sldId id="258" r:id="rId18"/>
    <p:sldId id="259" r:id="rId19"/>
    <p:sldId id="388" r:id="rId20"/>
    <p:sldId id="318" r:id="rId21"/>
    <p:sldId id="319" r:id="rId22"/>
    <p:sldId id="321" r:id="rId23"/>
    <p:sldId id="322" r:id="rId24"/>
    <p:sldId id="2134960759" r:id="rId25"/>
    <p:sldId id="2134960760" r:id="rId26"/>
    <p:sldId id="320" r:id="rId27"/>
    <p:sldId id="380" r:id="rId28"/>
    <p:sldId id="2134960756" r:id="rId29"/>
    <p:sldId id="2680" r:id="rId30"/>
    <p:sldId id="381" r:id="rId31"/>
    <p:sldId id="382" r:id="rId32"/>
    <p:sldId id="383" r:id="rId33"/>
    <p:sldId id="384" r:id="rId34"/>
    <p:sldId id="2134960757" r:id="rId35"/>
    <p:sldId id="386" r:id="rId36"/>
    <p:sldId id="375" r:id="rId37"/>
    <p:sldId id="337"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DF6E9C-27C8-E8A9-1C8B-371A152C4C43}" name="Dineke van Westen - de Jong [CASE communicatie]" initials="Dc" userId="S::dineke@casecommunicatie.nl::aaea616d-3849-472d-ba82-5052371284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5FF"/>
    <a:srgbClr val="3B529E"/>
    <a:srgbClr val="27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3F564-1427-4592-A65D-3E211A7F912A}" v="10" dt="2025-11-11T16:02:28.11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4"/>
    <p:restoredTop sz="94697"/>
  </p:normalViewPr>
  <p:slideViewPr>
    <p:cSldViewPr snapToGrid="0">
      <p:cViewPr varScale="1">
        <p:scale>
          <a:sx n="100" d="100"/>
          <a:sy n="100" d="100"/>
        </p:scale>
        <p:origin x="810" y="90"/>
      </p:cViewPr>
      <p:guideLst>
        <p:guide orient="horz" pos="2183"/>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96A5B-E977-4BC6-A5AE-F00AD738951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nl-NL"/>
        </a:p>
      </dgm:t>
    </dgm:pt>
    <dgm:pt modelId="{428ED4A0-D973-401E-A78D-1E715D0B171A}">
      <dgm:prSet phldrT="[Tekst]"/>
      <dgm:spPr>
        <a:xfrm>
          <a:off x="4468545" y="824668"/>
          <a:ext cx="1262033" cy="1262033"/>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a:solidFill>
                <a:sysClr val="window" lastClr="FFFFFF"/>
              </a:solidFill>
              <a:latin typeface="Arial" panose="020B0604020202020204"/>
              <a:ea typeface="+mn-ea"/>
              <a:cs typeface="+mn-cs"/>
            </a:rPr>
            <a:t>Maatwerk/ maatregelen</a:t>
          </a:r>
        </a:p>
      </dgm:t>
    </dgm:pt>
    <dgm:pt modelId="{FD116D71-9E74-467E-AA26-7C16BDC9C230}" type="parTrans" cxnId="{A9E08BCB-0F43-4C60-9E84-C99A83F06292}">
      <dgm:prSet/>
      <dgm:spPr/>
      <dgm:t>
        <a:bodyPr/>
        <a:lstStyle/>
        <a:p>
          <a:endParaRPr lang="nl-NL"/>
        </a:p>
      </dgm:t>
    </dgm:pt>
    <dgm:pt modelId="{0590BD57-ADCC-439E-9A3D-DE3D0722A59D}" type="sibTrans" cxnId="{A9E08BCB-0F43-4C60-9E84-C99A83F06292}">
      <dgm:prSet/>
      <dgm:spPr>
        <a:xfrm rot="4628571">
          <a:off x="5140498" y="2157364"/>
          <a:ext cx="335651" cy="425936"/>
        </a:xfrm>
        <a:prstGeom prst="rightArrow">
          <a:avLst>
            <a:gd name="adj1" fmla="val 60000"/>
            <a:gd name="adj2" fmla="val 50000"/>
          </a:avLst>
        </a:prstGeom>
        <a:solidFill>
          <a:srgbClr val="CC0000">
            <a:tint val="60000"/>
            <a:hueOff val="0"/>
            <a:satOff val="0"/>
            <a:lumOff val="0"/>
            <a:alphaOff val="0"/>
          </a:srgbClr>
        </a:solidFill>
        <a:ln>
          <a:noFill/>
        </a:ln>
        <a:effectLst/>
      </dgm:spPr>
      <dgm:t>
        <a:bodyPr/>
        <a:lstStyle/>
        <a:p>
          <a:pPr>
            <a:buNone/>
          </a:pPr>
          <a:endParaRPr lang="nl-NL">
            <a:solidFill>
              <a:sysClr val="window" lastClr="FFFFFF"/>
            </a:solidFill>
            <a:latin typeface="Arial" panose="020B0604020202020204"/>
            <a:ea typeface="+mn-ea"/>
            <a:cs typeface="+mn-cs"/>
          </a:endParaRPr>
        </a:p>
      </dgm:t>
    </dgm:pt>
    <dgm:pt modelId="{6173ED9D-366C-4AEA-92F2-F72F8DAFC386}">
      <dgm:prSet phldrT="[Tekst]"/>
      <dgm:spPr>
        <a:xfrm>
          <a:off x="3708573" y="4154322"/>
          <a:ext cx="1262033" cy="1262033"/>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dirty="0">
              <a:solidFill>
                <a:sysClr val="window" lastClr="FFFFFF"/>
              </a:solidFill>
              <a:latin typeface="Arial" panose="020B0604020202020204"/>
              <a:ea typeface="+mn-ea"/>
              <a:cs typeface="+mn-cs"/>
            </a:rPr>
            <a:t>Korte termijn start bouw</a:t>
          </a:r>
        </a:p>
      </dgm:t>
    </dgm:pt>
    <dgm:pt modelId="{EB9AF2F6-5CDD-41A0-992E-718A755B11A1}" type="parTrans" cxnId="{0F20A737-20D9-410B-BAAE-9883D1ADF024}">
      <dgm:prSet/>
      <dgm:spPr/>
      <dgm:t>
        <a:bodyPr/>
        <a:lstStyle/>
        <a:p>
          <a:endParaRPr lang="nl-NL"/>
        </a:p>
      </dgm:t>
    </dgm:pt>
    <dgm:pt modelId="{A57840AD-5B05-4A22-9808-0B972E8CF236}" type="sibTrans" cxnId="{0F20A737-20D9-410B-BAAE-9883D1ADF024}">
      <dgm:prSet/>
      <dgm:spPr>
        <a:xfrm rot="10800000">
          <a:off x="3233594" y="4572370"/>
          <a:ext cx="335651" cy="425936"/>
        </a:xfrm>
        <a:prstGeom prst="rightArrow">
          <a:avLst>
            <a:gd name="adj1" fmla="val 60000"/>
            <a:gd name="adj2" fmla="val 50000"/>
          </a:avLst>
        </a:prstGeom>
        <a:solidFill>
          <a:srgbClr val="CC0000">
            <a:tint val="60000"/>
            <a:hueOff val="0"/>
            <a:satOff val="0"/>
            <a:lumOff val="0"/>
            <a:alphaOff val="0"/>
          </a:srgbClr>
        </a:solidFill>
        <a:ln>
          <a:noFill/>
        </a:ln>
        <a:effectLst/>
      </dgm:spPr>
      <dgm:t>
        <a:bodyPr/>
        <a:lstStyle/>
        <a:p>
          <a:pPr>
            <a:buNone/>
          </a:pPr>
          <a:endParaRPr lang="nl-NL">
            <a:solidFill>
              <a:sysClr val="window" lastClr="FFFFFF"/>
            </a:solidFill>
            <a:latin typeface="Arial" panose="020B0604020202020204"/>
            <a:ea typeface="+mn-ea"/>
            <a:cs typeface="+mn-cs"/>
          </a:endParaRPr>
        </a:p>
      </dgm:t>
    </dgm:pt>
    <dgm:pt modelId="{8D8134C2-37FE-483D-92B4-2E3698ECF619}">
      <dgm:prSet phldrT="[Tekst]"/>
      <dgm:spPr>
        <a:xfrm>
          <a:off x="1813235" y="4154322"/>
          <a:ext cx="1262033" cy="1262033"/>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a:solidFill>
                <a:sysClr val="window" lastClr="FFFFFF"/>
              </a:solidFill>
              <a:latin typeface="Arial" panose="020B0604020202020204"/>
              <a:ea typeface="+mn-ea"/>
              <a:cs typeface="+mn-cs"/>
            </a:rPr>
            <a:t>Wederkerigheid</a:t>
          </a:r>
        </a:p>
      </dgm:t>
    </dgm:pt>
    <dgm:pt modelId="{82E7DEC2-6A94-477D-9F99-2FC5CAF4C40F}" type="parTrans" cxnId="{12F87094-DDFB-4FDC-BE25-CF4EBE0210B6}">
      <dgm:prSet/>
      <dgm:spPr/>
      <dgm:t>
        <a:bodyPr/>
        <a:lstStyle/>
        <a:p>
          <a:endParaRPr lang="nl-NL"/>
        </a:p>
      </dgm:t>
    </dgm:pt>
    <dgm:pt modelId="{9B4E4DBA-4F20-4173-8247-E183ED6C6135}" type="sibTrans" cxnId="{12F87094-DDFB-4FDC-BE25-CF4EBE0210B6}">
      <dgm:prSet/>
      <dgm:spPr>
        <a:xfrm rot="13885714">
          <a:off x="1691486" y="3838879"/>
          <a:ext cx="335651" cy="425936"/>
        </a:xfrm>
        <a:prstGeom prst="rightArrow">
          <a:avLst>
            <a:gd name="adj1" fmla="val 60000"/>
            <a:gd name="adj2" fmla="val 50000"/>
          </a:avLst>
        </a:prstGeom>
        <a:solidFill>
          <a:srgbClr val="CC0000">
            <a:tint val="60000"/>
            <a:hueOff val="0"/>
            <a:satOff val="0"/>
            <a:lumOff val="0"/>
            <a:alphaOff val="0"/>
          </a:srgbClr>
        </a:solidFill>
        <a:ln>
          <a:noFill/>
        </a:ln>
        <a:effectLst/>
      </dgm:spPr>
      <dgm:t>
        <a:bodyPr/>
        <a:lstStyle/>
        <a:p>
          <a:pPr>
            <a:buNone/>
          </a:pPr>
          <a:endParaRPr lang="nl-NL">
            <a:solidFill>
              <a:sysClr val="window" lastClr="FFFFFF"/>
            </a:solidFill>
            <a:latin typeface="Arial" panose="020B0604020202020204"/>
            <a:ea typeface="+mn-ea"/>
            <a:cs typeface="+mn-cs"/>
          </a:endParaRPr>
        </a:p>
      </dgm:t>
    </dgm:pt>
    <dgm:pt modelId="{2EA590A4-D164-4159-B7BD-9022686CDE16}">
      <dgm:prSet phldrT="[Tekst]"/>
      <dgm:spPr>
        <a:xfrm>
          <a:off x="631510" y="2672486"/>
          <a:ext cx="1262033" cy="1262033"/>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a:solidFill>
                <a:sysClr val="window" lastClr="FFFFFF"/>
              </a:solidFill>
              <a:latin typeface="Arial" panose="020B0604020202020204"/>
              <a:ea typeface="+mn-ea"/>
              <a:cs typeface="+mn-cs"/>
            </a:rPr>
            <a:t>Open boeken</a:t>
          </a:r>
        </a:p>
      </dgm:t>
    </dgm:pt>
    <dgm:pt modelId="{2E3D9250-121A-4E87-9159-FB6F02DC13EE}" type="parTrans" cxnId="{52965A05-5A7E-41D8-B074-F31A42876EDF}">
      <dgm:prSet/>
      <dgm:spPr/>
      <dgm:t>
        <a:bodyPr/>
        <a:lstStyle/>
        <a:p>
          <a:endParaRPr lang="nl-NL"/>
        </a:p>
      </dgm:t>
    </dgm:pt>
    <dgm:pt modelId="{49C3FAB4-29E4-404A-8ECD-0872A8553E64}" type="sibTrans" cxnId="{52965A05-5A7E-41D8-B074-F31A42876EDF}">
      <dgm:prSet/>
      <dgm:spPr>
        <a:xfrm rot="16971429">
          <a:off x="1303464" y="2175887"/>
          <a:ext cx="335651" cy="425936"/>
        </a:xfrm>
        <a:prstGeom prst="rightArrow">
          <a:avLst>
            <a:gd name="adj1" fmla="val 60000"/>
            <a:gd name="adj2" fmla="val 50000"/>
          </a:avLst>
        </a:prstGeom>
        <a:solidFill>
          <a:srgbClr val="CC0000">
            <a:tint val="60000"/>
            <a:hueOff val="0"/>
            <a:satOff val="0"/>
            <a:lumOff val="0"/>
            <a:alphaOff val="0"/>
          </a:srgbClr>
        </a:solidFill>
        <a:ln>
          <a:noFill/>
        </a:ln>
        <a:effectLst/>
      </dgm:spPr>
      <dgm:t>
        <a:bodyPr/>
        <a:lstStyle/>
        <a:p>
          <a:pPr>
            <a:buNone/>
          </a:pPr>
          <a:endParaRPr lang="nl-NL">
            <a:solidFill>
              <a:sysClr val="window" lastClr="FFFFFF"/>
            </a:solidFill>
            <a:latin typeface="Arial" panose="020B0604020202020204"/>
            <a:ea typeface="+mn-ea"/>
            <a:cs typeface="+mn-cs"/>
          </a:endParaRPr>
        </a:p>
      </dgm:t>
    </dgm:pt>
    <dgm:pt modelId="{F8C20D4F-CFFE-4A59-AB4D-B541DBDBC7A4}">
      <dgm:prSet phldrT="[Tekst]"/>
      <dgm:spPr>
        <a:xfrm>
          <a:off x="1053263" y="824668"/>
          <a:ext cx="1262033" cy="1262033"/>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a:solidFill>
                <a:sysClr val="window" lastClr="FFFFFF"/>
              </a:solidFill>
              <a:latin typeface="Arial" panose="020B0604020202020204"/>
              <a:ea typeface="+mn-ea"/>
              <a:cs typeface="+mn-cs"/>
            </a:rPr>
            <a:t>Transparant</a:t>
          </a:r>
        </a:p>
      </dgm:t>
    </dgm:pt>
    <dgm:pt modelId="{1370C07F-A68D-4AD5-B34B-1B8421DAF750}" type="parTrans" cxnId="{3320DCBF-7B94-4AA4-96B1-9A71EE7B430B}">
      <dgm:prSet/>
      <dgm:spPr/>
      <dgm:t>
        <a:bodyPr/>
        <a:lstStyle/>
        <a:p>
          <a:endParaRPr lang="nl-NL"/>
        </a:p>
      </dgm:t>
    </dgm:pt>
    <dgm:pt modelId="{09305B23-6F11-455C-9E87-FC37A7E0BE75}" type="sibTrans" cxnId="{3320DCBF-7B94-4AA4-96B1-9A71EE7B430B}">
      <dgm:prSet/>
      <dgm:spPr>
        <a:xfrm rot="20057143">
          <a:off x="2361715" y="835660"/>
          <a:ext cx="335651" cy="425936"/>
        </a:xfrm>
        <a:prstGeom prst="rightArrow">
          <a:avLst>
            <a:gd name="adj1" fmla="val 60000"/>
            <a:gd name="adj2" fmla="val 50000"/>
          </a:avLst>
        </a:prstGeom>
        <a:solidFill>
          <a:srgbClr val="CC0000">
            <a:tint val="60000"/>
            <a:hueOff val="0"/>
            <a:satOff val="0"/>
            <a:lumOff val="0"/>
            <a:alphaOff val="0"/>
          </a:srgbClr>
        </a:solidFill>
        <a:ln>
          <a:noFill/>
        </a:ln>
        <a:effectLst/>
      </dgm:spPr>
      <dgm:t>
        <a:bodyPr/>
        <a:lstStyle/>
        <a:p>
          <a:pPr>
            <a:buNone/>
          </a:pPr>
          <a:endParaRPr lang="nl-NL">
            <a:solidFill>
              <a:sysClr val="window" lastClr="FFFFFF"/>
            </a:solidFill>
            <a:latin typeface="Arial" panose="020B0604020202020204"/>
            <a:ea typeface="+mn-ea"/>
            <a:cs typeface="+mn-cs"/>
          </a:endParaRPr>
        </a:p>
      </dgm:t>
    </dgm:pt>
    <dgm:pt modelId="{B08CCE00-5AC6-4C12-907B-CE8A927705AC}">
      <dgm:prSet phldrT="[Tekst]"/>
      <dgm:spPr>
        <a:xfrm>
          <a:off x="4890297" y="2672486"/>
          <a:ext cx="1262033" cy="1262033"/>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dirty="0">
              <a:solidFill>
                <a:sysClr val="window" lastClr="FFFFFF"/>
              </a:solidFill>
              <a:latin typeface="Arial" panose="020B0604020202020204"/>
              <a:ea typeface="+mn-ea"/>
              <a:cs typeface="+mn-cs"/>
            </a:rPr>
            <a:t>Betaalbaar wonen</a:t>
          </a:r>
        </a:p>
      </dgm:t>
    </dgm:pt>
    <dgm:pt modelId="{DD8D145B-9382-47BD-A943-CEBD48BEFBCC}" type="sibTrans" cxnId="{90F4FE1C-13CB-4BF6-B429-B2B2BD5690D3}">
      <dgm:prSet/>
      <dgm:spPr>
        <a:xfrm rot="7714286">
          <a:off x="4768549" y="3824025"/>
          <a:ext cx="335651" cy="425936"/>
        </a:xfrm>
        <a:prstGeom prst="rightArrow">
          <a:avLst>
            <a:gd name="adj1" fmla="val 60000"/>
            <a:gd name="adj2" fmla="val 50000"/>
          </a:avLst>
        </a:prstGeom>
        <a:solidFill>
          <a:srgbClr val="CC0000">
            <a:tint val="60000"/>
            <a:hueOff val="0"/>
            <a:satOff val="0"/>
            <a:lumOff val="0"/>
            <a:alphaOff val="0"/>
          </a:srgbClr>
        </a:solidFill>
        <a:ln>
          <a:noFill/>
        </a:ln>
        <a:effectLst/>
      </dgm:spPr>
      <dgm:t>
        <a:bodyPr/>
        <a:lstStyle/>
        <a:p>
          <a:pPr>
            <a:buNone/>
          </a:pPr>
          <a:endParaRPr lang="nl-NL">
            <a:solidFill>
              <a:sysClr val="window" lastClr="FFFFFF"/>
            </a:solidFill>
            <a:latin typeface="Arial" panose="020B0604020202020204"/>
            <a:ea typeface="+mn-ea"/>
            <a:cs typeface="+mn-cs"/>
          </a:endParaRPr>
        </a:p>
      </dgm:t>
    </dgm:pt>
    <dgm:pt modelId="{B02899D7-25B6-4FC0-8957-1F57C4140A76}" type="parTrans" cxnId="{90F4FE1C-13CB-4BF6-B429-B2B2BD5690D3}">
      <dgm:prSet/>
      <dgm:spPr/>
      <dgm:t>
        <a:bodyPr/>
        <a:lstStyle/>
        <a:p>
          <a:endParaRPr lang="nl-NL"/>
        </a:p>
      </dgm:t>
    </dgm:pt>
    <dgm:pt modelId="{E88FBD48-7C46-45FA-B420-5FE0B59AF501}">
      <dgm:prSet phldrT="[Tekst]"/>
      <dgm:spPr>
        <a:xfrm>
          <a:off x="2760904" y="2311"/>
          <a:ext cx="1262033" cy="1262033"/>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dirty="0">
              <a:solidFill>
                <a:sysClr val="window" lastClr="FFFFFF"/>
              </a:solidFill>
              <a:latin typeface="Arial" panose="020B0604020202020204"/>
              <a:ea typeface="+mn-ea"/>
              <a:cs typeface="+mn-cs"/>
            </a:rPr>
            <a:t>Optimalisatie binnen project</a:t>
          </a:r>
        </a:p>
      </dgm:t>
    </dgm:pt>
    <dgm:pt modelId="{F4C604C3-1BFF-44A6-AC59-FA8E4BF9F990}" type="parTrans" cxnId="{B72F8F56-0064-4AAF-81DD-C72E5ADF9FC7}">
      <dgm:prSet/>
      <dgm:spPr/>
      <dgm:t>
        <a:bodyPr/>
        <a:lstStyle/>
        <a:p>
          <a:endParaRPr lang="nl-NL"/>
        </a:p>
      </dgm:t>
    </dgm:pt>
    <dgm:pt modelId="{76E85297-F160-46EC-9112-B915A0DFF8A2}" type="sibTrans" cxnId="{B72F8F56-0064-4AAF-81DD-C72E5ADF9FC7}">
      <dgm:prSet/>
      <dgm:spPr>
        <a:xfrm rot="1542857">
          <a:off x="4069356" y="827416"/>
          <a:ext cx="335651" cy="425936"/>
        </a:xfrm>
        <a:prstGeom prst="rightArrow">
          <a:avLst>
            <a:gd name="adj1" fmla="val 60000"/>
            <a:gd name="adj2" fmla="val 50000"/>
          </a:avLst>
        </a:prstGeom>
        <a:solidFill>
          <a:srgbClr val="CC0000">
            <a:tint val="60000"/>
            <a:hueOff val="0"/>
            <a:satOff val="0"/>
            <a:lumOff val="0"/>
            <a:alphaOff val="0"/>
          </a:srgbClr>
        </a:solidFill>
        <a:ln>
          <a:noFill/>
        </a:ln>
        <a:effectLst/>
      </dgm:spPr>
      <dgm:t>
        <a:bodyPr/>
        <a:lstStyle/>
        <a:p>
          <a:pPr>
            <a:buNone/>
          </a:pPr>
          <a:endParaRPr lang="nl-NL">
            <a:solidFill>
              <a:sysClr val="window" lastClr="FFFFFF"/>
            </a:solidFill>
            <a:latin typeface="Arial" panose="020B0604020202020204"/>
            <a:ea typeface="+mn-ea"/>
            <a:cs typeface="+mn-cs"/>
          </a:endParaRPr>
        </a:p>
      </dgm:t>
    </dgm:pt>
    <dgm:pt modelId="{C29C5CA9-354A-4719-92DE-87335AF9BEA9}" type="pres">
      <dgm:prSet presAssocID="{06796A5B-E977-4BC6-A5AE-F00AD7389512}" presName="cycle" presStyleCnt="0">
        <dgm:presLayoutVars>
          <dgm:dir/>
          <dgm:resizeHandles val="exact"/>
        </dgm:presLayoutVars>
      </dgm:prSet>
      <dgm:spPr/>
    </dgm:pt>
    <dgm:pt modelId="{73029AC9-E173-4C5D-8AEF-6DDBCF2C84A1}" type="pres">
      <dgm:prSet presAssocID="{E88FBD48-7C46-45FA-B420-5FE0B59AF501}" presName="node" presStyleLbl="node1" presStyleIdx="0" presStyleCnt="7">
        <dgm:presLayoutVars>
          <dgm:bulletEnabled val="1"/>
        </dgm:presLayoutVars>
      </dgm:prSet>
      <dgm:spPr/>
    </dgm:pt>
    <dgm:pt modelId="{FEA6817D-F688-4993-A51F-553FA33F07B5}" type="pres">
      <dgm:prSet presAssocID="{76E85297-F160-46EC-9112-B915A0DFF8A2}" presName="sibTrans" presStyleLbl="sibTrans2D1" presStyleIdx="0" presStyleCnt="7"/>
      <dgm:spPr/>
    </dgm:pt>
    <dgm:pt modelId="{91E1F0AA-BBCA-4E17-BFAD-4E07E3DA8AAF}" type="pres">
      <dgm:prSet presAssocID="{76E85297-F160-46EC-9112-B915A0DFF8A2}" presName="connectorText" presStyleLbl="sibTrans2D1" presStyleIdx="0" presStyleCnt="7"/>
      <dgm:spPr/>
    </dgm:pt>
    <dgm:pt modelId="{1C6323FA-C567-49B8-94A1-E55E132231A5}" type="pres">
      <dgm:prSet presAssocID="{428ED4A0-D973-401E-A78D-1E715D0B171A}" presName="node" presStyleLbl="node1" presStyleIdx="1" presStyleCnt="7">
        <dgm:presLayoutVars>
          <dgm:bulletEnabled val="1"/>
        </dgm:presLayoutVars>
      </dgm:prSet>
      <dgm:spPr/>
    </dgm:pt>
    <dgm:pt modelId="{1E5742E2-2457-473D-838B-90220F3EBF7C}" type="pres">
      <dgm:prSet presAssocID="{0590BD57-ADCC-439E-9A3D-DE3D0722A59D}" presName="sibTrans" presStyleLbl="sibTrans2D1" presStyleIdx="1" presStyleCnt="7"/>
      <dgm:spPr/>
    </dgm:pt>
    <dgm:pt modelId="{234F40B6-3125-42A6-9AE9-A2D3280572FD}" type="pres">
      <dgm:prSet presAssocID="{0590BD57-ADCC-439E-9A3D-DE3D0722A59D}" presName="connectorText" presStyleLbl="sibTrans2D1" presStyleIdx="1" presStyleCnt="7"/>
      <dgm:spPr/>
    </dgm:pt>
    <dgm:pt modelId="{1CD4160E-7752-492F-97B0-6D3122051B89}" type="pres">
      <dgm:prSet presAssocID="{B08CCE00-5AC6-4C12-907B-CE8A927705AC}" presName="node" presStyleLbl="node1" presStyleIdx="2" presStyleCnt="7">
        <dgm:presLayoutVars>
          <dgm:bulletEnabled val="1"/>
        </dgm:presLayoutVars>
      </dgm:prSet>
      <dgm:spPr/>
    </dgm:pt>
    <dgm:pt modelId="{071D15E1-58CC-4A86-AF24-91884903FC5A}" type="pres">
      <dgm:prSet presAssocID="{DD8D145B-9382-47BD-A943-CEBD48BEFBCC}" presName="sibTrans" presStyleLbl="sibTrans2D1" presStyleIdx="2" presStyleCnt="7"/>
      <dgm:spPr/>
    </dgm:pt>
    <dgm:pt modelId="{8BA1B247-A683-4D68-AEDA-1C584A415C81}" type="pres">
      <dgm:prSet presAssocID="{DD8D145B-9382-47BD-A943-CEBD48BEFBCC}" presName="connectorText" presStyleLbl="sibTrans2D1" presStyleIdx="2" presStyleCnt="7"/>
      <dgm:spPr/>
    </dgm:pt>
    <dgm:pt modelId="{0B208909-1B0E-48DC-BE91-CE94EB66B380}" type="pres">
      <dgm:prSet presAssocID="{6173ED9D-366C-4AEA-92F2-F72F8DAFC386}" presName="node" presStyleLbl="node1" presStyleIdx="3" presStyleCnt="7">
        <dgm:presLayoutVars>
          <dgm:bulletEnabled val="1"/>
        </dgm:presLayoutVars>
      </dgm:prSet>
      <dgm:spPr/>
    </dgm:pt>
    <dgm:pt modelId="{28F7CEE9-9D54-414F-A248-F9846A003190}" type="pres">
      <dgm:prSet presAssocID="{A57840AD-5B05-4A22-9808-0B972E8CF236}" presName="sibTrans" presStyleLbl="sibTrans2D1" presStyleIdx="3" presStyleCnt="7"/>
      <dgm:spPr/>
    </dgm:pt>
    <dgm:pt modelId="{C1C30200-A820-46AB-874C-1F6100B745E3}" type="pres">
      <dgm:prSet presAssocID="{A57840AD-5B05-4A22-9808-0B972E8CF236}" presName="connectorText" presStyleLbl="sibTrans2D1" presStyleIdx="3" presStyleCnt="7"/>
      <dgm:spPr/>
    </dgm:pt>
    <dgm:pt modelId="{046FB860-3F48-48CC-B064-15D2E2670B0A}" type="pres">
      <dgm:prSet presAssocID="{8D8134C2-37FE-483D-92B4-2E3698ECF619}" presName="node" presStyleLbl="node1" presStyleIdx="4" presStyleCnt="7">
        <dgm:presLayoutVars>
          <dgm:bulletEnabled val="1"/>
        </dgm:presLayoutVars>
      </dgm:prSet>
      <dgm:spPr/>
    </dgm:pt>
    <dgm:pt modelId="{E9C7DA67-A45F-4BE1-AE9A-E352BB989A71}" type="pres">
      <dgm:prSet presAssocID="{9B4E4DBA-4F20-4173-8247-E183ED6C6135}" presName="sibTrans" presStyleLbl="sibTrans2D1" presStyleIdx="4" presStyleCnt="7"/>
      <dgm:spPr/>
    </dgm:pt>
    <dgm:pt modelId="{A34A26B9-97E3-427B-8527-F21306B83299}" type="pres">
      <dgm:prSet presAssocID="{9B4E4DBA-4F20-4173-8247-E183ED6C6135}" presName="connectorText" presStyleLbl="sibTrans2D1" presStyleIdx="4" presStyleCnt="7"/>
      <dgm:spPr/>
    </dgm:pt>
    <dgm:pt modelId="{3694F456-5EA9-4BBF-AF0B-1D7F192414E1}" type="pres">
      <dgm:prSet presAssocID="{2EA590A4-D164-4159-B7BD-9022686CDE16}" presName="node" presStyleLbl="node1" presStyleIdx="5" presStyleCnt="7">
        <dgm:presLayoutVars>
          <dgm:bulletEnabled val="1"/>
        </dgm:presLayoutVars>
      </dgm:prSet>
      <dgm:spPr/>
    </dgm:pt>
    <dgm:pt modelId="{97B1AD69-D864-457F-8239-DB9848B83BE9}" type="pres">
      <dgm:prSet presAssocID="{49C3FAB4-29E4-404A-8ECD-0872A8553E64}" presName="sibTrans" presStyleLbl="sibTrans2D1" presStyleIdx="5" presStyleCnt="7"/>
      <dgm:spPr/>
    </dgm:pt>
    <dgm:pt modelId="{222A3D68-266D-4716-8441-BD90733C4B58}" type="pres">
      <dgm:prSet presAssocID="{49C3FAB4-29E4-404A-8ECD-0872A8553E64}" presName="connectorText" presStyleLbl="sibTrans2D1" presStyleIdx="5" presStyleCnt="7"/>
      <dgm:spPr/>
    </dgm:pt>
    <dgm:pt modelId="{CC2A4A24-44FB-418D-8AAF-67927D62ABB7}" type="pres">
      <dgm:prSet presAssocID="{F8C20D4F-CFFE-4A59-AB4D-B541DBDBC7A4}" presName="node" presStyleLbl="node1" presStyleIdx="6" presStyleCnt="7">
        <dgm:presLayoutVars>
          <dgm:bulletEnabled val="1"/>
        </dgm:presLayoutVars>
      </dgm:prSet>
      <dgm:spPr/>
    </dgm:pt>
    <dgm:pt modelId="{B58B59AB-CDCF-4271-95AC-F53F498802ED}" type="pres">
      <dgm:prSet presAssocID="{09305B23-6F11-455C-9E87-FC37A7E0BE75}" presName="sibTrans" presStyleLbl="sibTrans2D1" presStyleIdx="6" presStyleCnt="7"/>
      <dgm:spPr/>
    </dgm:pt>
    <dgm:pt modelId="{05A58133-3207-4009-9356-F0166F41D9DD}" type="pres">
      <dgm:prSet presAssocID="{09305B23-6F11-455C-9E87-FC37A7E0BE75}" presName="connectorText" presStyleLbl="sibTrans2D1" presStyleIdx="6" presStyleCnt="7"/>
      <dgm:spPr/>
    </dgm:pt>
  </dgm:ptLst>
  <dgm:cxnLst>
    <dgm:cxn modelId="{0280BE04-FCA7-4CC1-8716-4DB63141F588}" type="presOf" srcId="{0590BD57-ADCC-439E-9A3D-DE3D0722A59D}" destId="{1E5742E2-2457-473D-838B-90220F3EBF7C}" srcOrd="0" destOrd="0" presId="urn:microsoft.com/office/officeart/2005/8/layout/cycle2"/>
    <dgm:cxn modelId="{52965A05-5A7E-41D8-B074-F31A42876EDF}" srcId="{06796A5B-E977-4BC6-A5AE-F00AD7389512}" destId="{2EA590A4-D164-4159-B7BD-9022686CDE16}" srcOrd="5" destOrd="0" parTransId="{2E3D9250-121A-4E87-9159-FB6F02DC13EE}" sibTransId="{49C3FAB4-29E4-404A-8ECD-0872A8553E64}"/>
    <dgm:cxn modelId="{52B61D0A-D8DC-4D09-BD99-8E8A466FC575}" type="presOf" srcId="{09305B23-6F11-455C-9E87-FC37A7E0BE75}" destId="{05A58133-3207-4009-9356-F0166F41D9DD}" srcOrd="1" destOrd="0" presId="urn:microsoft.com/office/officeart/2005/8/layout/cycle2"/>
    <dgm:cxn modelId="{90F4FE1C-13CB-4BF6-B429-B2B2BD5690D3}" srcId="{06796A5B-E977-4BC6-A5AE-F00AD7389512}" destId="{B08CCE00-5AC6-4C12-907B-CE8A927705AC}" srcOrd="2" destOrd="0" parTransId="{B02899D7-25B6-4FC0-8957-1F57C4140A76}" sibTransId="{DD8D145B-9382-47BD-A943-CEBD48BEFBCC}"/>
    <dgm:cxn modelId="{00D87421-039D-4AC5-A215-81437224A3A6}" type="presOf" srcId="{2EA590A4-D164-4159-B7BD-9022686CDE16}" destId="{3694F456-5EA9-4BBF-AF0B-1D7F192414E1}" srcOrd="0" destOrd="0" presId="urn:microsoft.com/office/officeart/2005/8/layout/cycle2"/>
    <dgm:cxn modelId="{79C1A921-F71D-44CC-928F-1E994DC33263}" type="presOf" srcId="{A57840AD-5B05-4A22-9808-0B972E8CF236}" destId="{C1C30200-A820-46AB-874C-1F6100B745E3}" srcOrd="1" destOrd="0" presId="urn:microsoft.com/office/officeart/2005/8/layout/cycle2"/>
    <dgm:cxn modelId="{D8344727-808F-460A-B9E7-EC53349B392C}" type="presOf" srcId="{9B4E4DBA-4F20-4173-8247-E183ED6C6135}" destId="{E9C7DA67-A45F-4BE1-AE9A-E352BB989A71}" srcOrd="0" destOrd="0" presId="urn:microsoft.com/office/officeart/2005/8/layout/cycle2"/>
    <dgm:cxn modelId="{0F20A737-20D9-410B-BAAE-9883D1ADF024}" srcId="{06796A5B-E977-4BC6-A5AE-F00AD7389512}" destId="{6173ED9D-366C-4AEA-92F2-F72F8DAFC386}" srcOrd="3" destOrd="0" parTransId="{EB9AF2F6-5CDD-41A0-992E-718A755B11A1}" sibTransId="{A57840AD-5B05-4A22-9808-0B972E8CF236}"/>
    <dgm:cxn modelId="{7A2A213C-A1D5-469F-AC7C-69D9D55858A3}" type="presOf" srcId="{06796A5B-E977-4BC6-A5AE-F00AD7389512}" destId="{C29C5CA9-354A-4719-92DE-87335AF9BEA9}" srcOrd="0" destOrd="0" presId="urn:microsoft.com/office/officeart/2005/8/layout/cycle2"/>
    <dgm:cxn modelId="{F862C264-F163-40F9-9AE6-CD042491D7A0}" type="presOf" srcId="{A57840AD-5B05-4A22-9808-0B972E8CF236}" destId="{28F7CEE9-9D54-414F-A248-F9846A003190}" srcOrd="0" destOrd="0" presId="urn:microsoft.com/office/officeart/2005/8/layout/cycle2"/>
    <dgm:cxn modelId="{ABFB624C-904B-4749-9EDE-33F7FBC1B3CD}" type="presOf" srcId="{09305B23-6F11-455C-9E87-FC37A7E0BE75}" destId="{B58B59AB-CDCF-4271-95AC-F53F498802ED}" srcOrd="0" destOrd="0" presId="urn:microsoft.com/office/officeart/2005/8/layout/cycle2"/>
    <dgm:cxn modelId="{B72F8F56-0064-4AAF-81DD-C72E5ADF9FC7}" srcId="{06796A5B-E977-4BC6-A5AE-F00AD7389512}" destId="{E88FBD48-7C46-45FA-B420-5FE0B59AF501}" srcOrd="0" destOrd="0" parTransId="{F4C604C3-1BFF-44A6-AC59-FA8E4BF9F990}" sibTransId="{76E85297-F160-46EC-9112-B915A0DFF8A2}"/>
    <dgm:cxn modelId="{9CE47F57-727D-4BF5-B240-6EE13C281265}" type="presOf" srcId="{DD8D145B-9382-47BD-A943-CEBD48BEFBCC}" destId="{071D15E1-58CC-4A86-AF24-91884903FC5A}" srcOrd="0" destOrd="0" presId="urn:microsoft.com/office/officeart/2005/8/layout/cycle2"/>
    <dgm:cxn modelId="{B5FC467B-0762-4578-8CB4-38207C4F5308}" type="presOf" srcId="{49C3FAB4-29E4-404A-8ECD-0872A8553E64}" destId="{222A3D68-266D-4716-8441-BD90733C4B58}" srcOrd="1" destOrd="0" presId="urn:microsoft.com/office/officeart/2005/8/layout/cycle2"/>
    <dgm:cxn modelId="{09A4DD82-3A97-40DE-8C37-208FF6034E6D}" type="presOf" srcId="{B08CCE00-5AC6-4C12-907B-CE8A927705AC}" destId="{1CD4160E-7752-492F-97B0-6D3122051B89}" srcOrd="0" destOrd="0" presId="urn:microsoft.com/office/officeart/2005/8/layout/cycle2"/>
    <dgm:cxn modelId="{B93DB28E-E9BA-41C2-9617-16223EDA6256}" type="presOf" srcId="{428ED4A0-D973-401E-A78D-1E715D0B171A}" destId="{1C6323FA-C567-49B8-94A1-E55E132231A5}" srcOrd="0" destOrd="0" presId="urn:microsoft.com/office/officeart/2005/8/layout/cycle2"/>
    <dgm:cxn modelId="{12F87094-DDFB-4FDC-BE25-CF4EBE0210B6}" srcId="{06796A5B-E977-4BC6-A5AE-F00AD7389512}" destId="{8D8134C2-37FE-483D-92B4-2E3698ECF619}" srcOrd="4" destOrd="0" parTransId="{82E7DEC2-6A94-477D-9F99-2FC5CAF4C40F}" sibTransId="{9B4E4DBA-4F20-4173-8247-E183ED6C6135}"/>
    <dgm:cxn modelId="{C83F4D9E-668D-4D81-AE42-CCB4B2683EEA}" type="presOf" srcId="{49C3FAB4-29E4-404A-8ECD-0872A8553E64}" destId="{97B1AD69-D864-457F-8239-DB9848B83BE9}" srcOrd="0" destOrd="0" presId="urn:microsoft.com/office/officeart/2005/8/layout/cycle2"/>
    <dgm:cxn modelId="{EBE6A59E-78F5-4F83-95A3-D20DB97FA4A9}" type="presOf" srcId="{8D8134C2-37FE-483D-92B4-2E3698ECF619}" destId="{046FB860-3F48-48CC-B064-15D2E2670B0A}" srcOrd="0" destOrd="0" presId="urn:microsoft.com/office/officeart/2005/8/layout/cycle2"/>
    <dgm:cxn modelId="{014E52A6-BE83-416B-AC79-E95ECAAAE587}" type="presOf" srcId="{76E85297-F160-46EC-9112-B915A0DFF8A2}" destId="{FEA6817D-F688-4993-A51F-553FA33F07B5}" srcOrd="0" destOrd="0" presId="urn:microsoft.com/office/officeart/2005/8/layout/cycle2"/>
    <dgm:cxn modelId="{D04224B0-EB17-48DB-ADD4-83ED701CB810}" type="presOf" srcId="{9B4E4DBA-4F20-4173-8247-E183ED6C6135}" destId="{A34A26B9-97E3-427B-8527-F21306B83299}" srcOrd="1" destOrd="0" presId="urn:microsoft.com/office/officeart/2005/8/layout/cycle2"/>
    <dgm:cxn modelId="{98FEA7B8-94EF-48B5-82D8-A452882D0764}" type="presOf" srcId="{F8C20D4F-CFFE-4A59-AB4D-B541DBDBC7A4}" destId="{CC2A4A24-44FB-418D-8AAF-67927D62ABB7}" srcOrd="0" destOrd="0" presId="urn:microsoft.com/office/officeart/2005/8/layout/cycle2"/>
    <dgm:cxn modelId="{96A988BE-B0A8-4198-8644-5F4C66E31FCB}" type="presOf" srcId="{0590BD57-ADCC-439E-9A3D-DE3D0722A59D}" destId="{234F40B6-3125-42A6-9AE9-A2D3280572FD}" srcOrd="1" destOrd="0" presId="urn:microsoft.com/office/officeart/2005/8/layout/cycle2"/>
    <dgm:cxn modelId="{3320DCBF-7B94-4AA4-96B1-9A71EE7B430B}" srcId="{06796A5B-E977-4BC6-A5AE-F00AD7389512}" destId="{F8C20D4F-CFFE-4A59-AB4D-B541DBDBC7A4}" srcOrd="6" destOrd="0" parTransId="{1370C07F-A68D-4AD5-B34B-1B8421DAF750}" sibTransId="{09305B23-6F11-455C-9E87-FC37A7E0BE75}"/>
    <dgm:cxn modelId="{A4A08DC0-DB3A-4A63-BFB2-2F564EEB1C75}" type="presOf" srcId="{76E85297-F160-46EC-9112-B915A0DFF8A2}" destId="{91E1F0AA-BBCA-4E17-BFAD-4E07E3DA8AAF}" srcOrd="1" destOrd="0" presId="urn:microsoft.com/office/officeart/2005/8/layout/cycle2"/>
    <dgm:cxn modelId="{D0F732C1-11E7-4164-969F-AE69DE6ED0BD}" type="presOf" srcId="{6173ED9D-366C-4AEA-92F2-F72F8DAFC386}" destId="{0B208909-1B0E-48DC-BE91-CE94EB66B380}" srcOrd="0" destOrd="0" presId="urn:microsoft.com/office/officeart/2005/8/layout/cycle2"/>
    <dgm:cxn modelId="{A9E08BCB-0F43-4C60-9E84-C99A83F06292}" srcId="{06796A5B-E977-4BC6-A5AE-F00AD7389512}" destId="{428ED4A0-D973-401E-A78D-1E715D0B171A}" srcOrd="1" destOrd="0" parTransId="{FD116D71-9E74-467E-AA26-7C16BDC9C230}" sibTransId="{0590BD57-ADCC-439E-9A3D-DE3D0722A59D}"/>
    <dgm:cxn modelId="{6826EDD6-AC72-4AA3-B345-1FCC94D03F50}" type="presOf" srcId="{E88FBD48-7C46-45FA-B420-5FE0B59AF501}" destId="{73029AC9-E173-4C5D-8AEF-6DDBCF2C84A1}" srcOrd="0" destOrd="0" presId="urn:microsoft.com/office/officeart/2005/8/layout/cycle2"/>
    <dgm:cxn modelId="{2E7CFDE1-352B-4980-8770-3336E27DBC0E}" type="presOf" srcId="{DD8D145B-9382-47BD-A943-CEBD48BEFBCC}" destId="{8BA1B247-A683-4D68-AEDA-1C584A415C81}" srcOrd="1" destOrd="0" presId="urn:microsoft.com/office/officeart/2005/8/layout/cycle2"/>
    <dgm:cxn modelId="{DDFE8D18-CA0C-42A3-A276-FE4A1D8D9C5B}" type="presParOf" srcId="{C29C5CA9-354A-4719-92DE-87335AF9BEA9}" destId="{73029AC9-E173-4C5D-8AEF-6DDBCF2C84A1}" srcOrd="0" destOrd="0" presId="urn:microsoft.com/office/officeart/2005/8/layout/cycle2"/>
    <dgm:cxn modelId="{91356D28-99B7-4395-A05D-0829B324B7D4}" type="presParOf" srcId="{C29C5CA9-354A-4719-92DE-87335AF9BEA9}" destId="{FEA6817D-F688-4993-A51F-553FA33F07B5}" srcOrd="1" destOrd="0" presId="urn:microsoft.com/office/officeart/2005/8/layout/cycle2"/>
    <dgm:cxn modelId="{2ED6EB1B-4E16-4372-B28E-CBC79CCB486C}" type="presParOf" srcId="{FEA6817D-F688-4993-A51F-553FA33F07B5}" destId="{91E1F0AA-BBCA-4E17-BFAD-4E07E3DA8AAF}" srcOrd="0" destOrd="0" presId="urn:microsoft.com/office/officeart/2005/8/layout/cycle2"/>
    <dgm:cxn modelId="{EE9276D6-1F80-480E-955E-670AEF830582}" type="presParOf" srcId="{C29C5CA9-354A-4719-92DE-87335AF9BEA9}" destId="{1C6323FA-C567-49B8-94A1-E55E132231A5}" srcOrd="2" destOrd="0" presId="urn:microsoft.com/office/officeart/2005/8/layout/cycle2"/>
    <dgm:cxn modelId="{8D9DB1DD-8C7C-4C39-BBA3-3A336447F49C}" type="presParOf" srcId="{C29C5CA9-354A-4719-92DE-87335AF9BEA9}" destId="{1E5742E2-2457-473D-838B-90220F3EBF7C}" srcOrd="3" destOrd="0" presId="urn:microsoft.com/office/officeart/2005/8/layout/cycle2"/>
    <dgm:cxn modelId="{A0778959-F8C4-43AA-9A9A-3EAEDC80B226}" type="presParOf" srcId="{1E5742E2-2457-473D-838B-90220F3EBF7C}" destId="{234F40B6-3125-42A6-9AE9-A2D3280572FD}" srcOrd="0" destOrd="0" presId="urn:microsoft.com/office/officeart/2005/8/layout/cycle2"/>
    <dgm:cxn modelId="{6186FE95-98C0-44C4-9835-76434F035319}" type="presParOf" srcId="{C29C5CA9-354A-4719-92DE-87335AF9BEA9}" destId="{1CD4160E-7752-492F-97B0-6D3122051B89}" srcOrd="4" destOrd="0" presId="urn:microsoft.com/office/officeart/2005/8/layout/cycle2"/>
    <dgm:cxn modelId="{E58BE239-671E-4D16-BB92-3A9889930029}" type="presParOf" srcId="{C29C5CA9-354A-4719-92DE-87335AF9BEA9}" destId="{071D15E1-58CC-4A86-AF24-91884903FC5A}" srcOrd="5" destOrd="0" presId="urn:microsoft.com/office/officeart/2005/8/layout/cycle2"/>
    <dgm:cxn modelId="{A6219B04-7446-489A-8B7A-A47218BFE4E3}" type="presParOf" srcId="{071D15E1-58CC-4A86-AF24-91884903FC5A}" destId="{8BA1B247-A683-4D68-AEDA-1C584A415C81}" srcOrd="0" destOrd="0" presId="urn:microsoft.com/office/officeart/2005/8/layout/cycle2"/>
    <dgm:cxn modelId="{FD38F6BA-8909-4B07-B744-F3715A41689C}" type="presParOf" srcId="{C29C5CA9-354A-4719-92DE-87335AF9BEA9}" destId="{0B208909-1B0E-48DC-BE91-CE94EB66B380}" srcOrd="6" destOrd="0" presId="urn:microsoft.com/office/officeart/2005/8/layout/cycle2"/>
    <dgm:cxn modelId="{E622E013-C386-4D58-AC4E-6122CF61FD69}" type="presParOf" srcId="{C29C5CA9-354A-4719-92DE-87335AF9BEA9}" destId="{28F7CEE9-9D54-414F-A248-F9846A003190}" srcOrd="7" destOrd="0" presId="urn:microsoft.com/office/officeart/2005/8/layout/cycle2"/>
    <dgm:cxn modelId="{FAC8CB22-9708-4C23-BF59-00393B16122C}" type="presParOf" srcId="{28F7CEE9-9D54-414F-A248-F9846A003190}" destId="{C1C30200-A820-46AB-874C-1F6100B745E3}" srcOrd="0" destOrd="0" presId="urn:microsoft.com/office/officeart/2005/8/layout/cycle2"/>
    <dgm:cxn modelId="{0290F178-F781-4B9D-9EBF-A6CF4C6F6D65}" type="presParOf" srcId="{C29C5CA9-354A-4719-92DE-87335AF9BEA9}" destId="{046FB860-3F48-48CC-B064-15D2E2670B0A}" srcOrd="8" destOrd="0" presId="urn:microsoft.com/office/officeart/2005/8/layout/cycle2"/>
    <dgm:cxn modelId="{A5A85B4E-A333-44F4-A6FD-25A349D4040A}" type="presParOf" srcId="{C29C5CA9-354A-4719-92DE-87335AF9BEA9}" destId="{E9C7DA67-A45F-4BE1-AE9A-E352BB989A71}" srcOrd="9" destOrd="0" presId="urn:microsoft.com/office/officeart/2005/8/layout/cycle2"/>
    <dgm:cxn modelId="{61A710DF-C678-4391-9481-7C52888B97DF}" type="presParOf" srcId="{E9C7DA67-A45F-4BE1-AE9A-E352BB989A71}" destId="{A34A26B9-97E3-427B-8527-F21306B83299}" srcOrd="0" destOrd="0" presId="urn:microsoft.com/office/officeart/2005/8/layout/cycle2"/>
    <dgm:cxn modelId="{D0D36804-729F-4757-9062-92309ED3A211}" type="presParOf" srcId="{C29C5CA9-354A-4719-92DE-87335AF9BEA9}" destId="{3694F456-5EA9-4BBF-AF0B-1D7F192414E1}" srcOrd="10" destOrd="0" presId="urn:microsoft.com/office/officeart/2005/8/layout/cycle2"/>
    <dgm:cxn modelId="{DAF47DD0-5225-4DC1-BA14-BE9831378F25}" type="presParOf" srcId="{C29C5CA9-354A-4719-92DE-87335AF9BEA9}" destId="{97B1AD69-D864-457F-8239-DB9848B83BE9}" srcOrd="11" destOrd="0" presId="urn:microsoft.com/office/officeart/2005/8/layout/cycle2"/>
    <dgm:cxn modelId="{C52D401A-E570-46E9-9898-0C301808579C}" type="presParOf" srcId="{97B1AD69-D864-457F-8239-DB9848B83BE9}" destId="{222A3D68-266D-4716-8441-BD90733C4B58}" srcOrd="0" destOrd="0" presId="urn:microsoft.com/office/officeart/2005/8/layout/cycle2"/>
    <dgm:cxn modelId="{F584FA0B-B083-4868-8485-2AA6A6E85FFE}" type="presParOf" srcId="{C29C5CA9-354A-4719-92DE-87335AF9BEA9}" destId="{CC2A4A24-44FB-418D-8AAF-67927D62ABB7}" srcOrd="12" destOrd="0" presId="urn:microsoft.com/office/officeart/2005/8/layout/cycle2"/>
    <dgm:cxn modelId="{9275F42D-FBCF-438E-9172-ADF3EC7B319C}" type="presParOf" srcId="{C29C5CA9-354A-4719-92DE-87335AF9BEA9}" destId="{B58B59AB-CDCF-4271-95AC-F53F498802ED}" srcOrd="13" destOrd="0" presId="urn:microsoft.com/office/officeart/2005/8/layout/cycle2"/>
    <dgm:cxn modelId="{05776F30-CCA7-421B-BDDA-E7467C781D13}" type="presParOf" srcId="{B58B59AB-CDCF-4271-95AC-F53F498802ED}" destId="{05A58133-3207-4009-9356-F0166F41D9D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29AC9-E173-4C5D-8AEF-6DDBCF2C84A1}">
      <dsp:nvSpPr>
        <dsp:cNvPr id="0" name=""/>
        <dsp:cNvSpPr/>
      </dsp:nvSpPr>
      <dsp:spPr>
        <a:xfrm>
          <a:off x="1892835" y="821"/>
          <a:ext cx="982504" cy="982504"/>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solidFill>
                <a:sysClr val="window" lastClr="FFFFFF"/>
              </a:solidFill>
              <a:latin typeface="Arial" panose="020B0604020202020204"/>
              <a:ea typeface="+mn-ea"/>
              <a:cs typeface="+mn-cs"/>
            </a:rPr>
            <a:t>Optimalisatie binnen project</a:t>
          </a:r>
        </a:p>
      </dsp:txBody>
      <dsp:txXfrm>
        <a:off x="2036719" y="144705"/>
        <a:ext cx="694736" cy="694736"/>
      </dsp:txXfrm>
    </dsp:sp>
    <dsp:sp modelId="{FEA6817D-F688-4993-A51F-553FA33F07B5}">
      <dsp:nvSpPr>
        <dsp:cNvPr id="0" name=""/>
        <dsp:cNvSpPr/>
      </dsp:nvSpPr>
      <dsp:spPr>
        <a:xfrm rot="1542857">
          <a:off x="2911529" y="643236"/>
          <a:ext cx="261466" cy="331595"/>
        </a:xfrm>
        <a:prstGeom prst="rightArrow">
          <a:avLst>
            <a:gd name="adj1" fmla="val 60000"/>
            <a:gd name="adj2" fmla="val 50000"/>
          </a:avLst>
        </a:prstGeom>
        <a:solidFill>
          <a:srgbClr val="CC0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solidFill>
              <a:sysClr val="window" lastClr="FFFFFF"/>
            </a:solidFill>
            <a:latin typeface="Arial" panose="020B0604020202020204"/>
            <a:ea typeface="+mn-ea"/>
            <a:cs typeface="+mn-cs"/>
          </a:endParaRPr>
        </a:p>
      </dsp:txBody>
      <dsp:txXfrm>
        <a:off x="2915413" y="692538"/>
        <a:ext cx="183026" cy="198957"/>
      </dsp:txXfrm>
    </dsp:sp>
    <dsp:sp modelId="{1C6323FA-C567-49B8-94A1-E55E132231A5}">
      <dsp:nvSpPr>
        <dsp:cNvPr id="0" name=""/>
        <dsp:cNvSpPr/>
      </dsp:nvSpPr>
      <dsp:spPr>
        <a:xfrm>
          <a:off x="3222519" y="641163"/>
          <a:ext cx="982504" cy="982504"/>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solidFill>
                <a:sysClr val="window" lastClr="FFFFFF"/>
              </a:solidFill>
              <a:latin typeface="Arial" panose="020B0604020202020204"/>
              <a:ea typeface="+mn-ea"/>
              <a:cs typeface="+mn-cs"/>
            </a:rPr>
            <a:t>Maatwerk/ maatregelen</a:t>
          </a:r>
        </a:p>
      </dsp:txBody>
      <dsp:txXfrm>
        <a:off x="3366403" y="785047"/>
        <a:ext cx="694736" cy="694736"/>
      </dsp:txXfrm>
    </dsp:sp>
    <dsp:sp modelId="{1E5742E2-2457-473D-838B-90220F3EBF7C}">
      <dsp:nvSpPr>
        <dsp:cNvPr id="0" name=""/>
        <dsp:cNvSpPr/>
      </dsp:nvSpPr>
      <dsp:spPr>
        <a:xfrm rot="4628571">
          <a:off x="3745594" y="1678822"/>
          <a:ext cx="261466" cy="331595"/>
        </a:xfrm>
        <a:prstGeom prst="rightArrow">
          <a:avLst>
            <a:gd name="adj1" fmla="val 60000"/>
            <a:gd name="adj2" fmla="val 50000"/>
          </a:avLst>
        </a:prstGeom>
        <a:solidFill>
          <a:srgbClr val="CC0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solidFill>
              <a:sysClr val="window" lastClr="FFFFFF"/>
            </a:solidFill>
            <a:latin typeface="Arial" panose="020B0604020202020204"/>
            <a:ea typeface="+mn-ea"/>
            <a:cs typeface="+mn-cs"/>
          </a:endParaRPr>
        </a:p>
      </dsp:txBody>
      <dsp:txXfrm>
        <a:off x="3776087" y="1706904"/>
        <a:ext cx="183026" cy="198957"/>
      </dsp:txXfrm>
    </dsp:sp>
    <dsp:sp modelId="{1CD4160E-7752-492F-97B0-6D3122051B89}">
      <dsp:nvSpPr>
        <dsp:cNvPr id="0" name=""/>
        <dsp:cNvSpPr/>
      </dsp:nvSpPr>
      <dsp:spPr>
        <a:xfrm>
          <a:off x="3550924" y="2079999"/>
          <a:ext cx="982504" cy="982504"/>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solidFill>
                <a:sysClr val="window" lastClr="FFFFFF"/>
              </a:solidFill>
              <a:latin typeface="Arial" panose="020B0604020202020204"/>
              <a:ea typeface="+mn-ea"/>
              <a:cs typeface="+mn-cs"/>
            </a:rPr>
            <a:t>Betaalbaar wonen</a:t>
          </a:r>
        </a:p>
      </dsp:txBody>
      <dsp:txXfrm>
        <a:off x="3694808" y="2223883"/>
        <a:ext cx="694736" cy="694736"/>
      </dsp:txXfrm>
    </dsp:sp>
    <dsp:sp modelId="{071D15E1-58CC-4A86-AF24-91884903FC5A}">
      <dsp:nvSpPr>
        <dsp:cNvPr id="0" name=""/>
        <dsp:cNvSpPr/>
      </dsp:nvSpPr>
      <dsp:spPr>
        <a:xfrm rot="7714286">
          <a:off x="3455972" y="2976597"/>
          <a:ext cx="261466" cy="331595"/>
        </a:xfrm>
        <a:prstGeom prst="rightArrow">
          <a:avLst>
            <a:gd name="adj1" fmla="val 60000"/>
            <a:gd name="adj2" fmla="val 50000"/>
          </a:avLst>
        </a:prstGeom>
        <a:solidFill>
          <a:srgbClr val="CC0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solidFill>
              <a:sysClr val="window" lastClr="FFFFFF"/>
            </a:solidFill>
            <a:latin typeface="Arial" panose="020B0604020202020204"/>
            <a:ea typeface="+mn-ea"/>
            <a:cs typeface="+mn-cs"/>
          </a:endParaRPr>
        </a:p>
      </dsp:txBody>
      <dsp:txXfrm rot="10800000">
        <a:off x="3519645" y="3012253"/>
        <a:ext cx="183026" cy="198957"/>
      </dsp:txXfrm>
    </dsp:sp>
    <dsp:sp modelId="{0B208909-1B0E-48DC-BE91-CE94EB66B380}">
      <dsp:nvSpPr>
        <dsp:cNvPr id="0" name=""/>
        <dsp:cNvSpPr/>
      </dsp:nvSpPr>
      <dsp:spPr>
        <a:xfrm>
          <a:off x="2630754" y="3233856"/>
          <a:ext cx="982504" cy="982504"/>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solidFill>
                <a:sysClr val="window" lastClr="FFFFFF"/>
              </a:solidFill>
              <a:latin typeface="Arial" panose="020B0604020202020204"/>
              <a:ea typeface="+mn-ea"/>
              <a:cs typeface="+mn-cs"/>
            </a:rPr>
            <a:t>Korte termijn start bouw</a:t>
          </a:r>
        </a:p>
      </dsp:txBody>
      <dsp:txXfrm>
        <a:off x="2774638" y="3377740"/>
        <a:ext cx="694736" cy="694736"/>
      </dsp:txXfrm>
    </dsp:sp>
    <dsp:sp modelId="{28F7CEE9-9D54-414F-A248-F9846A003190}">
      <dsp:nvSpPr>
        <dsp:cNvPr id="0" name=""/>
        <dsp:cNvSpPr/>
      </dsp:nvSpPr>
      <dsp:spPr>
        <a:xfrm rot="10800000">
          <a:off x="2260754" y="3559311"/>
          <a:ext cx="261466" cy="331595"/>
        </a:xfrm>
        <a:prstGeom prst="rightArrow">
          <a:avLst>
            <a:gd name="adj1" fmla="val 60000"/>
            <a:gd name="adj2" fmla="val 50000"/>
          </a:avLst>
        </a:prstGeom>
        <a:solidFill>
          <a:srgbClr val="CC0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solidFill>
              <a:sysClr val="window" lastClr="FFFFFF"/>
            </a:solidFill>
            <a:latin typeface="Arial" panose="020B0604020202020204"/>
            <a:ea typeface="+mn-ea"/>
            <a:cs typeface="+mn-cs"/>
          </a:endParaRPr>
        </a:p>
      </dsp:txBody>
      <dsp:txXfrm rot="10800000">
        <a:off x="2339194" y="3625630"/>
        <a:ext cx="183026" cy="198957"/>
      </dsp:txXfrm>
    </dsp:sp>
    <dsp:sp modelId="{046FB860-3F48-48CC-B064-15D2E2670B0A}">
      <dsp:nvSpPr>
        <dsp:cNvPr id="0" name=""/>
        <dsp:cNvSpPr/>
      </dsp:nvSpPr>
      <dsp:spPr>
        <a:xfrm>
          <a:off x="1154915" y="3233856"/>
          <a:ext cx="982504" cy="982504"/>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solidFill>
                <a:sysClr val="window" lastClr="FFFFFF"/>
              </a:solidFill>
              <a:latin typeface="Arial" panose="020B0604020202020204"/>
              <a:ea typeface="+mn-ea"/>
              <a:cs typeface="+mn-cs"/>
            </a:rPr>
            <a:t>Wederkerigheid</a:t>
          </a:r>
        </a:p>
      </dsp:txBody>
      <dsp:txXfrm>
        <a:off x="1298799" y="3377740"/>
        <a:ext cx="694736" cy="694736"/>
      </dsp:txXfrm>
    </dsp:sp>
    <dsp:sp modelId="{E9C7DA67-A45F-4BE1-AE9A-E352BB989A71}">
      <dsp:nvSpPr>
        <dsp:cNvPr id="0" name=""/>
        <dsp:cNvSpPr/>
      </dsp:nvSpPr>
      <dsp:spPr>
        <a:xfrm rot="13885714">
          <a:off x="1059963" y="2988168"/>
          <a:ext cx="261466" cy="331595"/>
        </a:xfrm>
        <a:prstGeom prst="rightArrow">
          <a:avLst>
            <a:gd name="adj1" fmla="val 60000"/>
            <a:gd name="adj2" fmla="val 50000"/>
          </a:avLst>
        </a:prstGeom>
        <a:solidFill>
          <a:srgbClr val="CC0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solidFill>
              <a:sysClr val="window" lastClr="FFFFFF"/>
            </a:solidFill>
            <a:latin typeface="Arial" panose="020B0604020202020204"/>
            <a:ea typeface="+mn-ea"/>
            <a:cs typeface="+mn-cs"/>
          </a:endParaRPr>
        </a:p>
      </dsp:txBody>
      <dsp:txXfrm rot="10800000">
        <a:off x="1123636" y="3085150"/>
        <a:ext cx="183026" cy="198957"/>
      </dsp:txXfrm>
    </dsp:sp>
    <dsp:sp modelId="{3694F456-5EA9-4BBF-AF0B-1D7F192414E1}">
      <dsp:nvSpPr>
        <dsp:cNvPr id="0" name=""/>
        <dsp:cNvSpPr/>
      </dsp:nvSpPr>
      <dsp:spPr>
        <a:xfrm>
          <a:off x="234745" y="2079999"/>
          <a:ext cx="982504" cy="982504"/>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solidFill>
                <a:sysClr val="window" lastClr="FFFFFF"/>
              </a:solidFill>
              <a:latin typeface="Arial" panose="020B0604020202020204"/>
              <a:ea typeface="+mn-ea"/>
              <a:cs typeface="+mn-cs"/>
            </a:rPr>
            <a:t>Open boeken</a:t>
          </a:r>
        </a:p>
      </dsp:txBody>
      <dsp:txXfrm>
        <a:off x="378629" y="2223883"/>
        <a:ext cx="694736" cy="694736"/>
      </dsp:txXfrm>
    </dsp:sp>
    <dsp:sp modelId="{97B1AD69-D864-457F-8239-DB9848B83BE9}">
      <dsp:nvSpPr>
        <dsp:cNvPr id="0" name=""/>
        <dsp:cNvSpPr/>
      </dsp:nvSpPr>
      <dsp:spPr>
        <a:xfrm rot="16971429">
          <a:off x="757820" y="1693250"/>
          <a:ext cx="261466" cy="331595"/>
        </a:xfrm>
        <a:prstGeom prst="rightArrow">
          <a:avLst>
            <a:gd name="adj1" fmla="val 60000"/>
            <a:gd name="adj2" fmla="val 50000"/>
          </a:avLst>
        </a:prstGeom>
        <a:solidFill>
          <a:srgbClr val="CC0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solidFill>
              <a:sysClr val="window" lastClr="FFFFFF"/>
            </a:solidFill>
            <a:latin typeface="Arial" panose="020B0604020202020204"/>
            <a:ea typeface="+mn-ea"/>
            <a:cs typeface="+mn-cs"/>
          </a:endParaRPr>
        </a:p>
      </dsp:txBody>
      <dsp:txXfrm>
        <a:off x="788313" y="1797806"/>
        <a:ext cx="183026" cy="198957"/>
      </dsp:txXfrm>
    </dsp:sp>
    <dsp:sp modelId="{CC2A4A24-44FB-418D-8AAF-67927D62ABB7}">
      <dsp:nvSpPr>
        <dsp:cNvPr id="0" name=""/>
        <dsp:cNvSpPr/>
      </dsp:nvSpPr>
      <dsp:spPr>
        <a:xfrm>
          <a:off x="563150" y="641163"/>
          <a:ext cx="982504" cy="982504"/>
        </a:xfrm>
        <a:prstGeom prst="ellipse">
          <a:avLst/>
        </a:prstGeom>
        <a:solidFill>
          <a:srgbClr val="CC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a:solidFill>
                <a:sysClr val="window" lastClr="FFFFFF"/>
              </a:solidFill>
              <a:latin typeface="Arial" panose="020B0604020202020204"/>
              <a:ea typeface="+mn-ea"/>
              <a:cs typeface="+mn-cs"/>
            </a:rPr>
            <a:t>Transparant</a:t>
          </a:r>
        </a:p>
      </dsp:txBody>
      <dsp:txXfrm>
        <a:off x="707034" y="785047"/>
        <a:ext cx="694736" cy="694736"/>
      </dsp:txXfrm>
    </dsp:sp>
    <dsp:sp modelId="{B58B59AB-CDCF-4271-95AC-F53F498802ED}">
      <dsp:nvSpPr>
        <dsp:cNvPr id="0" name=""/>
        <dsp:cNvSpPr/>
      </dsp:nvSpPr>
      <dsp:spPr>
        <a:xfrm rot="20057143">
          <a:off x="1581844" y="649658"/>
          <a:ext cx="261466" cy="331595"/>
        </a:xfrm>
        <a:prstGeom prst="rightArrow">
          <a:avLst>
            <a:gd name="adj1" fmla="val 60000"/>
            <a:gd name="adj2" fmla="val 50000"/>
          </a:avLst>
        </a:prstGeom>
        <a:solidFill>
          <a:srgbClr val="CC0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nl-NL" sz="600" kern="1200">
            <a:solidFill>
              <a:sysClr val="window" lastClr="FFFFFF"/>
            </a:solidFill>
            <a:latin typeface="Arial" panose="020B0604020202020204"/>
            <a:ea typeface="+mn-ea"/>
            <a:cs typeface="+mn-cs"/>
          </a:endParaRPr>
        </a:p>
      </dsp:txBody>
      <dsp:txXfrm>
        <a:off x="1585728" y="732994"/>
        <a:ext cx="183026" cy="19895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7F3A6-EB2A-4392-BB66-61928B709A38}" type="datetimeFigureOut">
              <a:rPr lang="nl-NL" smtClean="0"/>
              <a:t>12-11-2025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35407-28C3-444E-936E-F5B6BCAAA370}" type="slidenum">
              <a:rPr lang="nl-NL" smtClean="0"/>
              <a:t>‹nr.›</a:t>
            </a:fld>
            <a:endParaRPr lang="nl-NL"/>
          </a:p>
        </p:txBody>
      </p:sp>
    </p:spTree>
    <p:extLst>
      <p:ext uri="{BB962C8B-B14F-4D97-AF65-F5344CB8AC3E}">
        <p14:creationId xmlns:p14="http://schemas.microsoft.com/office/powerpoint/2010/main" val="1709664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“Het is niet de criticus die telt, niet degene die ons erop wijst waarom de sterke mens struikelt. De eer komt toe aan degene die in de arena staat, die fouten maakt en keer op keer tekortschiet, omdat dat nu eenmaal onvermijdelijk is. Die desondanks probeert iets te bereiken, die enthousiasme en toewijding kent en zich helemaal geeft voor de goede zaak. Die, als het meezit, de triomf van een grootse verrichting proeft en die, als het tegenzit en zij faalt, in elk geval grote moed heeft getoond zodat zij niet eindigt bij de </a:t>
            </a:r>
            <a:r>
              <a:rPr lang="nl-NL" dirty="0" err="1"/>
              <a:t>koudhartigen</a:t>
            </a:r>
            <a:r>
              <a:rPr lang="nl-NL" dirty="0"/>
              <a:t> die geen overwinning of verlies kennen.</a:t>
            </a:r>
          </a:p>
          <a:p>
            <a:endParaRPr lang="nl-NL" dirty="0"/>
          </a:p>
        </p:txBody>
      </p:sp>
      <p:sp>
        <p:nvSpPr>
          <p:cNvPr id="4" name="Tijdelijke aanduiding voor dianummer 3"/>
          <p:cNvSpPr>
            <a:spLocks noGrp="1"/>
          </p:cNvSpPr>
          <p:nvPr>
            <p:ph type="sldNum" sz="quarter" idx="5"/>
          </p:nvPr>
        </p:nvSpPr>
        <p:spPr/>
        <p:txBody>
          <a:bodyPr/>
          <a:lstStyle/>
          <a:p>
            <a:fld id="{CB70BDEA-CA7C-4C23-9B4A-DC1B82AF0E11}" type="slidenum">
              <a:rPr lang="nl-NL" smtClean="0"/>
              <a:t>9</a:t>
            </a:fld>
            <a:endParaRPr lang="nl-NL"/>
          </a:p>
        </p:txBody>
      </p:sp>
    </p:spTree>
    <p:extLst>
      <p:ext uri="{BB962C8B-B14F-4D97-AF65-F5344CB8AC3E}">
        <p14:creationId xmlns:p14="http://schemas.microsoft.com/office/powerpoint/2010/main" val="387041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1BC50-D0AA-B89F-E77F-F267FC7D3F1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92073C-1E3C-F11A-B688-4D34DDD3FEF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25D9DB9-7DEC-6DDF-0998-9F4680EEE8F3}"/>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21E8780-606C-EC7D-3229-E3114FECB97A}"/>
              </a:ext>
            </a:extLst>
          </p:cNvPr>
          <p:cNvSpPr>
            <a:spLocks noGrp="1"/>
          </p:cNvSpPr>
          <p:nvPr>
            <p:ph type="sldNum" sz="quarter" idx="5"/>
          </p:nvPr>
        </p:nvSpPr>
        <p:spPr/>
        <p:txBody>
          <a:bodyPr/>
          <a:lstStyle/>
          <a:p>
            <a:fld id="{99335407-28C3-444E-936E-F5B6BCAAA370}" type="slidenum">
              <a:rPr lang="nl-NL" smtClean="0"/>
              <a:t>31</a:t>
            </a:fld>
            <a:endParaRPr lang="nl-NL"/>
          </a:p>
        </p:txBody>
      </p:sp>
    </p:spTree>
    <p:extLst>
      <p:ext uri="{BB962C8B-B14F-4D97-AF65-F5344CB8AC3E}">
        <p14:creationId xmlns:p14="http://schemas.microsoft.com/office/powerpoint/2010/main" val="134071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99335407-28C3-444E-936E-F5B6BCAAA370}" type="slidenum">
              <a:rPr lang="nl-NL" smtClean="0"/>
              <a:t>32</a:t>
            </a:fld>
            <a:endParaRPr lang="nl-NL"/>
          </a:p>
        </p:txBody>
      </p:sp>
    </p:spTree>
    <p:extLst>
      <p:ext uri="{BB962C8B-B14F-4D97-AF65-F5344CB8AC3E}">
        <p14:creationId xmlns:p14="http://schemas.microsoft.com/office/powerpoint/2010/main" val="155138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pPr marL="228600" indent="-228600">
              <a:buAutoNum type="arabicPeriod"/>
            </a:pPr>
            <a:r>
              <a:rPr lang="nl-NL" dirty="0"/>
              <a:t>Brief van de regio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dirty="0"/>
              <a:t>Stuk voor stuk roeiboten die als een vloot de finish moeten halen en anders haalt niemand de finish</a:t>
            </a: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fld id="{CB70BDEA-CA7C-4C23-9B4A-DC1B82AF0E11}" type="slidenum">
              <a:rPr lang="nl-NL" smtClean="0"/>
              <a:t>10</a:t>
            </a:fld>
            <a:endParaRPr lang="nl-NL"/>
          </a:p>
        </p:txBody>
      </p:sp>
    </p:spTree>
    <p:extLst>
      <p:ext uri="{BB962C8B-B14F-4D97-AF65-F5344CB8AC3E}">
        <p14:creationId xmlns:p14="http://schemas.microsoft.com/office/powerpoint/2010/main" val="523831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Mededeling: We halen de aantallen niet!!</a:t>
            </a:r>
          </a:p>
          <a:p>
            <a:endParaRPr lang="nl-NL" dirty="0"/>
          </a:p>
          <a:p>
            <a:r>
              <a:rPr lang="nl-NL" dirty="0" err="1"/>
              <a:t>Disclaimers</a:t>
            </a:r>
            <a:r>
              <a:rPr lang="nl-NL" dirty="0"/>
              <a:t> bij de getallen: </a:t>
            </a:r>
          </a:p>
          <a:p>
            <a:r>
              <a:rPr lang="nl-NL" dirty="0"/>
              <a:t>1 - de genoemde cijfers zijn op basis van de stand van zaken in mei 2025.</a:t>
            </a:r>
          </a:p>
          <a:p>
            <a:r>
              <a:rPr lang="nl-NL" dirty="0"/>
              <a:t>2- Deze aantallen zijn op voorbehoud van van randvoorwaarden zoals netcongestie en stikstof</a:t>
            </a:r>
          </a:p>
          <a:p>
            <a:r>
              <a:rPr lang="nl-NL" dirty="0"/>
              <a:t>3- De percentages hard/zacht en betaalbaar zijn o.b.v. openbare plannen</a:t>
            </a:r>
          </a:p>
          <a:p>
            <a:r>
              <a:rPr lang="nl-NL" dirty="0"/>
              <a:t>4-  er is geen zicht in de betaalbaarheidscategorieën van gerealiseerde woningen. Het CBS kan nationaal hierin voorzien.</a:t>
            </a:r>
          </a:p>
          <a:p>
            <a:r>
              <a:rPr lang="nl-NL" dirty="0"/>
              <a:t>5- het zijn bruto getallen, sloop wordt hierin dus niet meegerekend</a:t>
            </a:r>
          </a:p>
        </p:txBody>
      </p:sp>
      <p:sp>
        <p:nvSpPr>
          <p:cNvPr id="4" name="Tijdelijke aanduiding voor dianummer 3"/>
          <p:cNvSpPr>
            <a:spLocks noGrp="1"/>
          </p:cNvSpPr>
          <p:nvPr>
            <p:ph type="sldNum" sz="quarter" idx="5"/>
          </p:nvPr>
        </p:nvSpPr>
        <p:spPr/>
        <p:txBody>
          <a:bodyPr/>
          <a:lstStyle/>
          <a:p>
            <a:fld id="{5E48A56D-B9D2-4B64-8F61-16CFE845F5F6}" type="slidenum">
              <a:rPr lang="nl-NL" smtClean="0"/>
              <a:t>18</a:t>
            </a:fld>
            <a:endParaRPr lang="nl-NL"/>
          </a:p>
        </p:txBody>
      </p:sp>
    </p:spTree>
    <p:extLst>
      <p:ext uri="{BB962C8B-B14F-4D97-AF65-F5344CB8AC3E}">
        <p14:creationId xmlns:p14="http://schemas.microsoft.com/office/powerpoint/2010/main" val="79173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De Provincie Utrecht slaat alarm: zonder extra steun vanuit Den Haag komt de broodnodige woningbouw onder druk te staan. Utrecht wil graag bouwen, maar vraagt het kabinet om randvoorwaarden als infrastructuur, betaalbaarheid en bereikbaarheid beter te regelen. Alleen met gezamenlijke inzet kunnen de geplande woningen snel en verantwoord gerealiseerd worden.</a:t>
            </a:r>
          </a:p>
          <a:p>
            <a:r>
              <a:rPr lang="nl-NL" sz="1200" b="1" i="0" kern="1200" dirty="0">
                <a:solidFill>
                  <a:schemeClr val="tx1"/>
                </a:solidFill>
                <a:effectLst/>
                <a:latin typeface="+mn-lt"/>
                <a:ea typeface="+mn-ea"/>
                <a:cs typeface="+mn-cs"/>
              </a:rPr>
              <a:t>De provincie Utrecht heeft in beeld gebracht wat er nodig is om de bouw van 88.000 woningen tot 2030 wel mogelijk te maken. In deze zogenaamde rapportage Randvoorwaarden woningbouw staat dat de grootste knelpunten in de woningbouw zijn: onrendabele toppen, stikstofruimte, netcongestie, investeringen in mobiliteit en gebrek aan personeel. Om deze knelpunten aan te pakken, is hulp van het rijk en het nieuwe kabinet cruciaal. </a:t>
            </a:r>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Vanuit het IPO is er een soortgelijke </a:t>
            </a:r>
            <a:r>
              <a:rPr lang="nl-NL" sz="1200" b="0" i="0" u="sng" strike="noStrike" kern="1200" dirty="0">
                <a:solidFill>
                  <a:schemeClr val="tx1"/>
                </a:solidFill>
                <a:effectLst/>
                <a:latin typeface="+mn-lt"/>
                <a:ea typeface="+mn-ea"/>
                <a:cs typeface="+mn-cs"/>
              </a:rPr>
              <a:t>rapportage </a:t>
            </a:r>
            <a:r>
              <a:rPr lang="nl-NL" sz="1200" b="0" i="0" kern="1200" dirty="0">
                <a:solidFill>
                  <a:schemeClr val="tx1"/>
                </a:solidFill>
                <a:effectLst/>
                <a:latin typeface="+mn-lt"/>
                <a:ea typeface="+mn-ea"/>
                <a:cs typeface="+mn-cs"/>
              </a:rPr>
              <a:t>gemaakt waarin het landelijk beeld wordt geschetst. Ook hierin komt naar voren dat het rijk moet bijdragen om de woningbouw van het slot te krijgen. Zo is er volgens de twaalf provincies jaarlijks structureel 4 tot 5 miljard nodig om knelpunten aan te pakken.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5E48A56D-B9D2-4B64-8F61-16CFE845F5F6}" type="slidenum">
              <a:rPr lang="nl-NL" smtClean="0"/>
              <a:t>19</a:t>
            </a:fld>
            <a:endParaRPr lang="nl-NL"/>
          </a:p>
        </p:txBody>
      </p:sp>
    </p:spTree>
    <p:extLst>
      <p:ext uri="{BB962C8B-B14F-4D97-AF65-F5344CB8AC3E}">
        <p14:creationId xmlns:p14="http://schemas.microsoft.com/office/powerpoint/2010/main" val="14949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Programma versnelling woningbouw</a:t>
            </a:r>
          </a:p>
          <a:p>
            <a:endParaRPr lang="nl-NL"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err="1"/>
              <a:t>Financiele</a:t>
            </a:r>
            <a:r>
              <a:rPr lang="nl-NL" dirty="0"/>
              <a:t> </a:t>
            </a:r>
            <a:r>
              <a:rPr lang="nl-NL" dirty="0" err="1"/>
              <a:t>onderdersteuning</a:t>
            </a:r>
            <a:r>
              <a:rPr lang="nl-NL" dirty="0"/>
              <a:t> &gt; Subsidieverordening </a:t>
            </a:r>
            <a:r>
              <a:rPr lang="nl-NL" dirty="0" err="1"/>
              <a:t>flexpool</a:t>
            </a:r>
            <a:r>
              <a:rPr lang="nl-NL" dirty="0"/>
              <a:t> (inhuur capaciteit &amp; Onrendabele top subsidie)</a:t>
            </a:r>
          </a:p>
          <a:p>
            <a:pPr marL="171450" indent="-171450">
              <a:buFontTx/>
              <a:buChar char="-"/>
            </a:pPr>
            <a:r>
              <a:rPr lang="nl-NL" dirty="0"/>
              <a:t>Kennis en inspiratiesessie</a:t>
            </a:r>
          </a:p>
          <a:p>
            <a:pPr marL="171450" indent="-171450">
              <a:buFontTx/>
              <a:buChar char="-"/>
            </a:pPr>
            <a:r>
              <a:rPr lang="nl-NL" dirty="0"/>
              <a:t>Expertnetwerk</a:t>
            </a:r>
          </a:p>
          <a:p>
            <a:pPr marL="171450" indent="-171450">
              <a:buFontTx/>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5E48A56D-B9D2-4B64-8F61-16CFE845F5F6}" type="slidenum">
              <a:rPr lang="nl-NL" smtClean="0"/>
              <a:t>20</a:t>
            </a:fld>
            <a:endParaRPr lang="nl-NL"/>
          </a:p>
        </p:txBody>
      </p:sp>
    </p:spTree>
    <p:extLst>
      <p:ext uri="{BB962C8B-B14F-4D97-AF65-F5344CB8AC3E}">
        <p14:creationId xmlns:p14="http://schemas.microsoft.com/office/powerpoint/2010/main" val="80415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Utrechtse aanpak, dit is een mooi voorbeeld van hoe een gemeente omgaat met de stapeling van eisen. Dreigt een project vast te lopen dat wordt gekeken hoe het wél kan. Zowel de marktpartij als de gemeente wordt uitgedaagd het uiterste te blijven doen, dus het streven is om aan beleidsdoelstellingen te voldoen. Middels maatwerk wordt vervolgens bekeken waar eventueel ruimte zit en niet een 10 te scoren, maar genoegen te nemen met een 7. Deze systematiek proberen we binnen het provincie huis ook in te bouwen en beleidseisen dus niet te strikt op te nemen zodat flexibiliteit mogelijk is.</a:t>
            </a:r>
          </a:p>
          <a:p>
            <a:r>
              <a:rPr lang="nl-NL" dirty="0"/>
              <a:t>Voorbeeld: Programma </a:t>
            </a:r>
            <a:r>
              <a:rPr lang="nl-NL" dirty="0" err="1"/>
              <a:t>middenhuur</a:t>
            </a:r>
            <a:r>
              <a:rPr lang="nl-NL" dirty="0"/>
              <a:t> loos mini </a:t>
            </a:r>
            <a:r>
              <a:rPr lang="nl-NL" dirty="0" err="1"/>
              <a:t>vloeropp</a:t>
            </a:r>
            <a:endParaRPr lang="nl-NL" dirty="0"/>
          </a:p>
          <a:p>
            <a:endParaRPr lang="nl-NL" dirty="0"/>
          </a:p>
          <a:p>
            <a:r>
              <a:rPr lang="nl-NL" dirty="0"/>
              <a:t>Binnen provincie Gelderland is een vergelijkbare systematiek in ontwikkeling. 2 corporaties hebben de schuifmethode geïntroduceerd. Deze methodiek maakt inzichtelijk wat het betekent als er ambities hoger of lager ingezet worden.</a:t>
            </a:r>
          </a:p>
        </p:txBody>
      </p:sp>
      <p:sp>
        <p:nvSpPr>
          <p:cNvPr id="4" name="Tijdelijke aanduiding voor dianummer 3"/>
          <p:cNvSpPr>
            <a:spLocks noGrp="1"/>
          </p:cNvSpPr>
          <p:nvPr>
            <p:ph type="sldNum" sz="quarter" idx="5"/>
          </p:nvPr>
        </p:nvSpPr>
        <p:spPr/>
        <p:txBody>
          <a:bodyPr/>
          <a:lstStyle/>
          <a:p>
            <a:fld id="{5E48A56D-B9D2-4B64-8F61-16CFE845F5F6}" type="slidenum">
              <a:rPr lang="nl-NL" smtClean="0"/>
              <a:t>22</a:t>
            </a:fld>
            <a:endParaRPr lang="nl-NL"/>
          </a:p>
        </p:txBody>
      </p:sp>
    </p:spTree>
    <p:extLst>
      <p:ext uri="{BB962C8B-B14F-4D97-AF65-F5344CB8AC3E}">
        <p14:creationId xmlns:p14="http://schemas.microsoft.com/office/powerpoint/2010/main" val="683732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Utrechtse aanpak, dit is een mooi voorbeeld van hoe een gemeente omgaat met de stapeling van eisen. Dreigt een project vast te lopen dat wordt gekeken hoe het wél kan. Zowel de marktpartij als de gemeente wordt uitgedaagd het uiterste te blijven doen, dus het streven is om aan beleidsdoelstellingen te voldoen. Middels maatwerk wordt vervolgens bekeken waar eventueel ruimte zit en niet een 10 te scoren, maar genoegen te nemen met een 7. Deze systematiek proberen we binnen het provincie huis ook in te bouwen en beleidseisen dus niet te strikt op te nemen zodat flexibiliteit mogelijk is.</a:t>
            </a:r>
          </a:p>
          <a:p>
            <a:r>
              <a:rPr lang="nl-NL" dirty="0"/>
              <a:t>Voorbeeld: Programma </a:t>
            </a:r>
            <a:r>
              <a:rPr lang="nl-NL" dirty="0" err="1"/>
              <a:t>middenhuur</a:t>
            </a:r>
            <a:r>
              <a:rPr lang="nl-NL" dirty="0"/>
              <a:t> loslaten &gt; minimaal </a:t>
            </a:r>
            <a:r>
              <a:rPr lang="nl-NL" dirty="0" err="1"/>
              <a:t>vloeropp</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Tactiek van de gemeente is om meerdere projecten tegelijk aan de raad voor te leggen met de keus, houden u vast aan beleid of wilt u 5000 woningen</a:t>
            </a:r>
          </a:p>
          <a:p>
            <a:endParaRPr lang="nl-NL" dirty="0"/>
          </a:p>
          <a:p>
            <a:endParaRPr lang="nl-NL" dirty="0"/>
          </a:p>
          <a:p>
            <a:r>
              <a:rPr lang="nl-NL" dirty="0"/>
              <a:t>Binnen provincie Gelderland is een vergelijkbare systematiek in ontwikkeling. Corporaties hebben de schuifmethode geïntroduceerd. Deze methodiek maakt inzichtelijk wat het betekent als er ambities hoger of lager ingezet worden.</a:t>
            </a:r>
          </a:p>
          <a:p>
            <a:endParaRPr lang="nl-NL" dirty="0"/>
          </a:p>
        </p:txBody>
      </p:sp>
      <p:sp>
        <p:nvSpPr>
          <p:cNvPr id="4" name="Tijdelijke aanduiding voor dianummer 3"/>
          <p:cNvSpPr>
            <a:spLocks noGrp="1"/>
          </p:cNvSpPr>
          <p:nvPr>
            <p:ph type="sldNum" sz="quarter" idx="5"/>
          </p:nvPr>
        </p:nvSpPr>
        <p:spPr/>
        <p:txBody>
          <a:bodyPr/>
          <a:lstStyle/>
          <a:p>
            <a:fld id="{5E48A56D-B9D2-4B64-8F61-16CFE845F5F6}" type="slidenum">
              <a:rPr lang="nl-NL" smtClean="0"/>
              <a:t>23</a:t>
            </a:fld>
            <a:endParaRPr lang="nl-NL"/>
          </a:p>
        </p:txBody>
      </p:sp>
    </p:spTree>
    <p:extLst>
      <p:ext uri="{BB962C8B-B14F-4D97-AF65-F5344CB8AC3E}">
        <p14:creationId xmlns:p14="http://schemas.microsoft.com/office/powerpoint/2010/main" val="372971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436BBD-2357-4F70-AD36-A05195B61A08}" type="slidenum">
              <a:rPr lang="nl-NL" noProof="0" smtClean="0"/>
              <a:t>25</a:t>
            </a:fld>
            <a:endParaRPr lang="nl-NL" noProof="0"/>
          </a:p>
        </p:txBody>
      </p:sp>
    </p:spTree>
    <p:extLst>
      <p:ext uri="{BB962C8B-B14F-4D97-AF65-F5344CB8AC3E}">
        <p14:creationId xmlns:p14="http://schemas.microsoft.com/office/powerpoint/2010/main" val="116135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99335407-28C3-444E-936E-F5B6BCAAA370}" type="slidenum">
              <a:rPr lang="nl-NL" smtClean="0"/>
              <a:t>27</a:t>
            </a:fld>
            <a:endParaRPr lang="nl-NL"/>
          </a:p>
        </p:txBody>
      </p:sp>
    </p:spTree>
    <p:extLst>
      <p:ext uri="{BB962C8B-B14F-4D97-AF65-F5344CB8AC3E}">
        <p14:creationId xmlns:p14="http://schemas.microsoft.com/office/powerpoint/2010/main" val="3539091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0DB89-AF32-0743-AB94-8ECD1028DE1B}"/>
              </a:ext>
            </a:extLst>
          </p:cNvPr>
          <p:cNvSpPr>
            <a:spLocks noGrp="1"/>
          </p:cNvSpPr>
          <p:nvPr>
            <p:ph type="ctrTitle"/>
          </p:nvPr>
        </p:nvSpPr>
        <p:spPr>
          <a:xfrm>
            <a:off x="1155700" y="1122363"/>
            <a:ext cx="9867900" cy="2306637"/>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1608933-DD11-B34B-B989-C2CE035FB86B}"/>
              </a:ext>
            </a:extLst>
          </p:cNvPr>
          <p:cNvSpPr>
            <a:spLocks noGrp="1"/>
          </p:cNvSpPr>
          <p:nvPr>
            <p:ph type="subTitle" idx="1"/>
          </p:nvPr>
        </p:nvSpPr>
        <p:spPr>
          <a:xfrm>
            <a:off x="1155700" y="3602038"/>
            <a:ext cx="9867900" cy="159961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10153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789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el I">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01EFD62-4C47-4A18-54EC-FD0032BA486A}"/>
              </a:ext>
            </a:extLst>
          </p:cNvPr>
          <p:cNvSpPr>
            <a:spLocks noGrp="1"/>
          </p:cNvSpPr>
          <p:nvPr>
            <p:ph type="pic" sz="quarter" idx="15" hasCustomPrompt="1"/>
          </p:nvPr>
        </p:nvSpPr>
        <p:spPr>
          <a:xfrm>
            <a:off x="0" y="1006475"/>
            <a:ext cx="5891212" cy="5851525"/>
          </a:xfrm>
          <a:solidFill>
            <a:schemeClr val="bg1">
              <a:lumMod val="95000"/>
            </a:schemeClr>
          </a:solidFill>
          <a:ln>
            <a:noFill/>
          </a:ln>
        </p:spPr>
        <p:txBody>
          <a:bodyPr tIns="548640">
            <a:noAutofit/>
          </a:bodyPr>
          <a:lstStyle>
            <a:lvl1pPr algn="ctr">
              <a:defRPr/>
            </a:lvl1pPr>
          </a:lstStyle>
          <a:p>
            <a:r>
              <a:rPr lang="nl-NL" dirty="0"/>
              <a:t>Beeld</a:t>
            </a:r>
          </a:p>
        </p:txBody>
      </p:sp>
      <p:pic>
        <p:nvPicPr>
          <p:cNvPr id="7" name="Picture 6">
            <a:extLst>
              <a:ext uri="{FF2B5EF4-FFF2-40B4-BE49-F238E27FC236}">
                <a16:creationId xmlns:a16="http://schemas.microsoft.com/office/drawing/2014/main" id="{B9C71B85-F84A-82CF-0DF6-74D54D4DB5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6"/>
            <a:ext cx="12179988" cy="6857332"/>
          </a:xfrm>
          <a:prstGeom prst="rect">
            <a:avLst/>
          </a:prstGeom>
          <a:ln>
            <a:noFill/>
          </a:ln>
        </p:spPr>
      </p:pic>
      <p:sp>
        <p:nvSpPr>
          <p:cNvPr id="23" name="Rectangle 22">
            <a:extLst>
              <a:ext uri="{FF2B5EF4-FFF2-40B4-BE49-F238E27FC236}">
                <a16:creationId xmlns:a16="http://schemas.microsoft.com/office/drawing/2014/main" id="{3A7FE2F3-434B-9B39-41FD-6416FFD6DCFA}"/>
              </a:ext>
            </a:extLst>
          </p:cNvPr>
          <p:cNvSpPr/>
          <p:nvPr userDrawn="1"/>
        </p:nvSpPr>
        <p:spPr>
          <a:xfrm>
            <a:off x="5891212" y="1006475"/>
            <a:ext cx="6300787" cy="5850873"/>
          </a:xfrm>
          <a:prstGeom prst="rect">
            <a:avLst/>
          </a:prstGeom>
          <a:solidFill>
            <a:srgbClr val="E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tangle 23">
            <a:extLst>
              <a:ext uri="{FF2B5EF4-FFF2-40B4-BE49-F238E27FC236}">
                <a16:creationId xmlns:a16="http://schemas.microsoft.com/office/drawing/2014/main" id="{170112B8-5418-2E79-E4B0-84122F10F389}"/>
              </a:ext>
            </a:extLst>
          </p:cNvPr>
          <p:cNvSpPr/>
          <p:nvPr userDrawn="1"/>
        </p:nvSpPr>
        <p:spPr>
          <a:xfrm>
            <a:off x="11656219" y="1006475"/>
            <a:ext cx="535780" cy="5850873"/>
          </a:xfrm>
          <a:prstGeom prst="rect">
            <a:avLst/>
          </a:prstGeom>
          <a:solidFill>
            <a:srgbClr val="C00D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8CE69087-C21D-FED6-E035-6F808A9E410E}"/>
              </a:ext>
            </a:extLst>
          </p:cNvPr>
          <p:cNvSpPr>
            <a:spLocks noGrp="1"/>
          </p:cNvSpPr>
          <p:nvPr>
            <p:ph type="ctrTitle" hasCustomPrompt="1"/>
          </p:nvPr>
        </p:nvSpPr>
        <p:spPr>
          <a:xfrm>
            <a:off x="6904387" y="2088196"/>
            <a:ext cx="3998075" cy="1004267"/>
          </a:xfrm>
        </p:spPr>
        <p:txBody>
          <a:bodyPr wrap="square" lIns="0" tIns="0" rIns="0" bIns="0" anchor="t">
            <a:noAutofit/>
          </a:bodyPr>
          <a:lstStyle>
            <a:lvl1pPr algn="l">
              <a:lnSpc>
                <a:spcPct val="100000"/>
              </a:lnSpc>
              <a:defRPr sz="3200" b="1">
                <a:solidFill>
                  <a:schemeClr val="bg1"/>
                </a:solidFill>
              </a:defRPr>
            </a:lvl1pPr>
          </a:lstStyle>
          <a:p>
            <a:r>
              <a:rPr lang="en-US" dirty="0" err="1"/>
              <a:t>Titel</a:t>
            </a:r>
            <a:endParaRPr lang="nl-NL" dirty="0"/>
          </a:p>
        </p:txBody>
      </p:sp>
      <p:sp>
        <p:nvSpPr>
          <p:cNvPr id="25" name="Subtitle 2">
            <a:extLst>
              <a:ext uri="{FF2B5EF4-FFF2-40B4-BE49-F238E27FC236}">
                <a16:creationId xmlns:a16="http://schemas.microsoft.com/office/drawing/2014/main" id="{AC5AF928-92C9-5084-CE94-67678F82DCF6}"/>
              </a:ext>
            </a:extLst>
          </p:cNvPr>
          <p:cNvSpPr>
            <a:spLocks noGrp="1"/>
          </p:cNvSpPr>
          <p:nvPr>
            <p:ph type="subTitle" idx="1" hasCustomPrompt="1"/>
          </p:nvPr>
        </p:nvSpPr>
        <p:spPr>
          <a:xfrm>
            <a:off x="6904386" y="3352842"/>
            <a:ext cx="3998074" cy="436538"/>
          </a:xfrm>
        </p:spPr>
        <p:txBody>
          <a:bodyPr lIns="0" tIns="0" rIns="0" bIns="0">
            <a:noAutofit/>
          </a:bodyPr>
          <a:lstStyle>
            <a:lvl1pPr marL="0" indent="0" algn="l">
              <a:lnSpc>
                <a:spcPct val="100000"/>
              </a:lnSpc>
              <a:spcBef>
                <a:spcPts val="0"/>
              </a:spcBef>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Subtitel</a:t>
            </a:r>
            <a:endParaRPr lang="nl-NL" dirty="0"/>
          </a:p>
        </p:txBody>
      </p:sp>
      <p:sp>
        <p:nvSpPr>
          <p:cNvPr id="34" name="Text Placeholder 28">
            <a:extLst>
              <a:ext uri="{FF2B5EF4-FFF2-40B4-BE49-F238E27FC236}">
                <a16:creationId xmlns:a16="http://schemas.microsoft.com/office/drawing/2014/main" id="{3B90ECD2-013F-39A0-FF37-C0FDBFD1252F}"/>
              </a:ext>
            </a:extLst>
          </p:cNvPr>
          <p:cNvSpPr>
            <a:spLocks noGrp="1"/>
          </p:cNvSpPr>
          <p:nvPr>
            <p:ph type="body" sz="quarter" idx="13" hasCustomPrompt="1"/>
          </p:nvPr>
        </p:nvSpPr>
        <p:spPr>
          <a:xfrm>
            <a:off x="6892374" y="4051249"/>
            <a:ext cx="4010085" cy="552991"/>
          </a:xfrm>
        </p:spPr>
        <p:txBody>
          <a:bodyPr lIns="0" tIns="0" rIns="0" bIns="0">
            <a:noAutofit/>
          </a:bodyPr>
          <a:lstStyle>
            <a:lvl1pPr marL="0" indent="0">
              <a:lnSpc>
                <a:spcPct val="100000"/>
              </a:lnSpc>
              <a:spcBef>
                <a:spcPts val="0"/>
              </a:spcBef>
              <a:buFontTx/>
              <a:buNone/>
              <a:defRPr sz="160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a:t>Naam</a:t>
            </a:r>
            <a:endParaRPr lang="nl-NL" dirty="0"/>
          </a:p>
        </p:txBody>
      </p:sp>
      <p:sp>
        <p:nvSpPr>
          <p:cNvPr id="35" name="Text Placeholder 28">
            <a:extLst>
              <a:ext uri="{FF2B5EF4-FFF2-40B4-BE49-F238E27FC236}">
                <a16:creationId xmlns:a16="http://schemas.microsoft.com/office/drawing/2014/main" id="{1E2BC686-BF77-E0A2-AF71-A8BCAF6F2F90}"/>
              </a:ext>
            </a:extLst>
          </p:cNvPr>
          <p:cNvSpPr>
            <a:spLocks noGrp="1"/>
          </p:cNvSpPr>
          <p:nvPr>
            <p:ph type="body" sz="quarter" idx="14" hasCustomPrompt="1"/>
          </p:nvPr>
        </p:nvSpPr>
        <p:spPr>
          <a:xfrm>
            <a:off x="6892374" y="4911641"/>
            <a:ext cx="4010085" cy="209391"/>
          </a:xfrm>
        </p:spPr>
        <p:txBody>
          <a:bodyPr lIns="0" tIns="0" rIns="0" bIns="0">
            <a:noAutofit/>
          </a:bodyPr>
          <a:lstStyle>
            <a:lvl1pPr marL="0" indent="0">
              <a:buFontTx/>
              <a:buNone/>
              <a:defRPr sz="160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a:t>Datum</a:t>
            </a:r>
            <a:endParaRPr lang="nl-NL" dirty="0"/>
          </a:p>
        </p:txBody>
      </p:sp>
    </p:spTree>
    <p:extLst>
      <p:ext uri="{BB962C8B-B14F-4D97-AF65-F5344CB8AC3E}">
        <p14:creationId xmlns:p14="http://schemas.microsoft.com/office/powerpoint/2010/main" val="406368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7827A-B79E-2A45-9AD5-8CA35E73A759}"/>
              </a:ext>
            </a:extLst>
          </p:cNvPr>
          <p:cNvSpPr>
            <a:spLocks noGrp="1"/>
          </p:cNvSpPr>
          <p:nvPr>
            <p:ph type="title"/>
          </p:nvPr>
        </p:nvSpPr>
        <p:spPr>
          <a:xfrm>
            <a:off x="1130300" y="909637"/>
            <a:ext cx="9931400"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2E8FE48-747F-1846-B839-DDC07BB11460}"/>
              </a:ext>
            </a:extLst>
          </p:cNvPr>
          <p:cNvSpPr>
            <a:spLocks noGrp="1"/>
          </p:cNvSpPr>
          <p:nvPr>
            <p:ph idx="1"/>
          </p:nvPr>
        </p:nvSpPr>
        <p:spPr>
          <a:xfrm>
            <a:off x="1130300" y="2370137"/>
            <a:ext cx="9931400" cy="33575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7233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19137-10E0-4D45-8108-09473FB1483A}"/>
              </a:ext>
            </a:extLst>
          </p:cNvPr>
          <p:cNvSpPr>
            <a:spLocks noGrp="1"/>
          </p:cNvSpPr>
          <p:nvPr>
            <p:ph type="title"/>
          </p:nvPr>
        </p:nvSpPr>
        <p:spPr>
          <a:xfrm>
            <a:off x="1117600" y="1709738"/>
            <a:ext cx="99568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7031F4E-892D-0147-80C6-21B0F865C697}"/>
              </a:ext>
            </a:extLst>
          </p:cNvPr>
          <p:cNvSpPr>
            <a:spLocks noGrp="1"/>
          </p:cNvSpPr>
          <p:nvPr>
            <p:ph type="body" idx="1"/>
          </p:nvPr>
        </p:nvSpPr>
        <p:spPr>
          <a:xfrm>
            <a:off x="1117600" y="4589463"/>
            <a:ext cx="9956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677636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AEE30-066C-F547-9D6F-BEFA0321DC04}"/>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59676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0BE7F-7D6B-F040-9EE5-432876BE9F0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2F85741-C7D0-634C-857B-A7EB3C28D801}"/>
              </a:ext>
            </a:extLst>
          </p:cNvPr>
          <p:cNvSpPr>
            <a:spLocks noGrp="1"/>
          </p:cNvSpPr>
          <p:nvPr>
            <p:ph sz="half" idx="1"/>
          </p:nvPr>
        </p:nvSpPr>
        <p:spPr>
          <a:xfrm>
            <a:off x="1231900" y="2005012"/>
            <a:ext cx="4597400" cy="394335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F9EABAC-7DFC-734A-A29F-202317DF45CE}"/>
              </a:ext>
            </a:extLst>
          </p:cNvPr>
          <p:cNvSpPr>
            <a:spLocks noGrp="1"/>
          </p:cNvSpPr>
          <p:nvPr>
            <p:ph sz="half" idx="2"/>
          </p:nvPr>
        </p:nvSpPr>
        <p:spPr>
          <a:xfrm>
            <a:off x="6096000" y="2005012"/>
            <a:ext cx="4864100" cy="394335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2641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8858683-35C4-AF46-8EC1-CCF998F5BF6D}"/>
              </a:ext>
            </a:extLst>
          </p:cNvPr>
          <p:cNvSpPr>
            <a:spLocks noGrp="1"/>
          </p:cNvSpPr>
          <p:nvPr>
            <p:ph type="body" idx="1"/>
          </p:nvPr>
        </p:nvSpPr>
        <p:spPr>
          <a:xfrm>
            <a:off x="1066800" y="1973263"/>
            <a:ext cx="4930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17AE826-C711-C54A-902C-FCA440DA1D4E}"/>
              </a:ext>
            </a:extLst>
          </p:cNvPr>
          <p:cNvSpPr>
            <a:spLocks noGrp="1"/>
          </p:cNvSpPr>
          <p:nvPr>
            <p:ph sz="half" idx="2"/>
          </p:nvPr>
        </p:nvSpPr>
        <p:spPr>
          <a:xfrm>
            <a:off x="1066800" y="2797175"/>
            <a:ext cx="4930775" cy="2828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DDB3E88-6C6C-3340-ABCD-DAAD3F0CE564}"/>
              </a:ext>
            </a:extLst>
          </p:cNvPr>
          <p:cNvSpPr>
            <a:spLocks noGrp="1"/>
          </p:cNvSpPr>
          <p:nvPr>
            <p:ph type="body" sz="quarter" idx="3"/>
          </p:nvPr>
        </p:nvSpPr>
        <p:spPr>
          <a:xfrm>
            <a:off x="6172200" y="1973263"/>
            <a:ext cx="4953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6BCAFA5-AA01-934E-97FC-91C4324170E6}"/>
              </a:ext>
            </a:extLst>
          </p:cNvPr>
          <p:cNvSpPr>
            <a:spLocks noGrp="1"/>
          </p:cNvSpPr>
          <p:nvPr>
            <p:ph sz="quarter" idx="4"/>
          </p:nvPr>
        </p:nvSpPr>
        <p:spPr>
          <a:xfrm>
            <a:off x="6172200" y="2797175"/>
            <a:ext cx="4930775" cy="2828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1">
            <a:extLst>
              <a:ext uri="{FF2B5EF4-FFF2-40B4-BE49-F238E27FC236}">
                <a16:creationId xmlns:a16="http://schemas.microsoft.com/office/drawing/2014/main" id="{5FDE16DA-215F-B14E-8FBA-95F9405038B0}"/>
              </a:ext>
            </a:extLst>
          </p:cNvPr>
          <p:cNvSpPr>
            <a:spLocks noGrp="1"/>
          </p:cNvSpPr>
          <p:nvPr>
            <p:ph type="title"/>
          </p:nvPr>
        </p:nvSpPr>
        <p:spPr>
          <a:xfrm>
            <a:off x="1066800" y="909637"/>
            <a:ext cx="10515600" cy="1325563"/>
          </a:xfrm>
        </p:spPr>
        <p:txBody>
          <a:bodyPr/>
          <a:lstStyle/>
          <a:p>
            <a:r>
              <a:rPr lang="nl-NL"/>
              <a:t>Klik om stijl te bewerken</a:t>
            </a:r>
          </a:p>
        </p:txBody>
      </p:sp>
    </p:spTree>
    <p:extLst>
      <p:ext uri="{BB962C8B-B14F-4D97-AF65-F5344CB8AC3E}">
        <p14:creationId xmlns:p14="http://schemas.microsoft.com/office/powerpoint/2010/main" val="197337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3000F4-F0A2-4E46-80E9-C2EF53630F6F}"/>
              </a:ext>
            </a:extLst>
          </p:cNvPr>
          <p:cNvSpPr>
            <a:spLocks noGrp="1"/>
          </p:cNvSpPr>
          <p:nvPr>
            <p:ph type="title"/>
          </p:nvPr>
        </p:nvSpPr>
        <p:spPr>
          <a:xfrm>
            <a:off x="1066800" y="909637"/>
            <a:ext cx="10515600" cy="1325563"/>
          </a:xfrm>
        </p:spPr>
        <p:txBody>
          <a:bodyPr/>
          <a:lstStyle/>
          <a:p>
            <a:r>
              <a:rPr lang="nl-NL"/>
              <a:t>Klik om stijl te bewerken</a:t>
            </a:r>
          </a:p>
        </p:txBody>
      </p:sp>
    </p:spTree>
    <p:extLst>
      <p:ext uri="{BB962C8B-B14F-4D97-AF65-F5344CB8AC3E}">
        <p14:creationId xmlns:p14="http://schemas.microsoft.com/office/powerpoint/2010/main" val="19330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492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ECE35-D857-F340-AA24-77D63B996CFA}"/>
              </a:ext>
            </a:extLst>
          </p:cNvPr>
          <p:cNvSpPr>
            <a:spLocks noGrp="1"/>
          </p:cNvSpPr>
          <p:nvPr>
            <p:ph type="title"/>
          </p:nvPr>
        </p:nvSpPr>
        <p:spPr>
          <a:xfrm>
            <a:off x="11191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78FA737-A47A-B848-AFF9-EE59E645E0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31E3BE3-7D85-4645-A107-9765E83E071D}"/>
              </a:ext>
            </a:extLst>
          </p:cNvPr>
          <p:cNvSpPr>
            <a:spLocks noGrp="1"/>
          </p:cNvSpPr>
          <p:nvPr>
            <p:ph type="body" sz="half" idx="2"/>
          </p:nvPr>
        </p:nvSpPr>
        <p:spPr>
          <a:xfrm>
            <a:off x="11191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85549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E5FF"/>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8EC12691-ECEB-6E21-3382-3EA3F8073954}"/>
              </a:ext>
            </a:extLst>
          </p:cNvPr>
          <p:cNvSpPr/>
          <p:nvPr userDrawn="1"/>
        </p:nvSpPr>
        <p:spPr>
          <a:xfrm>
            <a:off x="601579" y="613612"/>
            <a:ext cx="10996863" cy="5233736"/>
          </a:xfrm>
          <a:prstGeom prst="roundRect">
            <a:avLst>
              <a:gd name="adj" fmla="val 29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jdelijke aanduiding voor titel 1">
            <a:extLst>
              <a:ext uri="{FF2B5EF4-FFF2-40B4-BE49-F238E27FC236}">
                <a16:creationId xmlns:a16="http://schemas.microsoft.com/office/drawing/2014/main" id="{B86A3292-C486-2641-8EF2-489B9D6C0ED4}"/>
              </a:ext>
            </a:extLst>
          </p:cNvPr>
          <p:cNvSpPr>
            <a:spLocks noGrp="1"/>
          </p:cNvSpPr>
          <p:nvPr>
            <p:ph type="title"/>
          </p:nvPr>
        </p:nvSpPr>
        <p:spPr>
          <a:xfrm>
            <a:off x="1231900" y="909637"/>
            <a:ext cx="10515600" cy="1325563"/>
          </a:xfrm>
          <a:prstGeom prst="rect">
            <a:avLst/>
          </a:prstGeom>
        </p:spPr>
        <p:txBody>
          <a:bodyPr vert="horz" lIns="91440" tIns="45720" rIns="91440" bIns="45720" rtlCol="0" anchor="ctr">
            <a:normAutofit/>
          </a:bodyPr>
          <a:lstStyle/>
          <a:p>
            <a:r>
              <a:rPr lang="nl-NL" dirty="0"/>
              <a:t>Programma</a:t>
            </a:r>
          </a:p>
        </p:txBody>
      </p:sp>
      <p:sp>
        <p:nvSpPr>
          <p:cNvPr id="3" name="Tijdelijke aanduiding voor tekst 2">
            <a:extLst>
              <a:ext uri="{FF2B5EF4-FFF2-40B4-BE49-F238E27FC236}">
                <a16:creationId xmlns:a16="http://schemas.microsoft.com/office/drawing/2014/main" id="{DA65E8D0-C90C-5849-A453-CDE8048E83DA}"/>
              </a:ext>
            </a:extLst>
          </p:cNvPr>
          <p:cNvSpPr>
            <a:spLocks noGrp="1"/>
          </p:cNvSpPr>
          <p:nvPr>
            <p:ph type="body" idx="1"/>
          </p:nvPr>
        </p:nvSpPr>
        <p:spPr>
          <a:xfrm>
            <a:off x="1231900" y="2370137"/>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9" name="Graphic 8">
            <a:extLst>
              <a:ext uri="{FF2B5EF4-FFF2-40B4-BE49-F238E27FC236}">
                <a16:creationId xmlns:a16="http://schemas.microsoft.com/office/drawing/2014/main" id="{E8A49185-E8E8-542C-AFAA-F8809C9A4EA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755440" y="6070892"/>
            <a:ext cx="1843002" cy="427037"/>
          </a:xfrm>
          <a:prstGeom prst="rect">
            <a:avLst/>
          </a:prstGeom>
        </p:spPr>
      </p:pic>
    </p:spTree>
    <p:extLst>
      <p:ext uri="{BB962C8B-B14F-4D97-AF65-F5344CB8AC3E}">
        <p14:creationId xmlns:p14="http://schemas.microsoft.com/office/powerpoint/2010/main" val="366056986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baseline="0">
          <a:solidFill>
            <a:srgbClr val="2700FF"/>
          </a:solidFill>
          <a:latin typeface="Lexen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Lexen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Lexen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Lexen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Lexen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Lexen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https://he.wikipedia.org/wiki/%D7%99%D7%97%D7%A1%D7%99_%D7%94%D7%90%D7%99%D7%97%D7%95%D7%93_%D7%94%D7%90%D7%99%D7%A8%D7%95%D7%A4%D7%99%E2%80%93%D7%99%D7%A9%D7%A8%D7%90%D7%9C" TargetMode="External"/><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jpeg"/><Relationship Id="rId10" Type="http://schemas.openxmlformats.org/officeDocument/2006/relationships/image" Target="../media/image27.jpeg"/><Relationship Id="rId4" Type="http://schemas.openxmlformats.org/officeDocument/2006/relationships/image" Target="../media/image22.jpg"/><Relationship Id="rId9" Type="http://schemas.openxmlformats.org/officeDocument/2006/relationships/image" Target="../media/image26.jp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microsoft.com/office/2007/relationships/hdphoto" Target="../media/hdphoto1.wdp"/><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image" Target="../media/image29.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descr="Afbeelding met hemel, buitenshuis, persoon, wolk&#10;&#10;Door AI gegenereerde inhoud is mogelijk onjuist.">
            <a:extLst>
              <a:ext uri="{FF2B5EF4-FFF2-40B4-BE49-F238E27FC236}">
                <a16:creationId xmlns:a16="http://schemas.microsoft.com/office/drawing/2014/main" id="{45C4AF3D-17E9-36E2-2649-A549B67DE959}"/>
              </a:ext>
            </a:extLst>
          </p:cNvPr>
          <p:cNvPicPr>
            <a:picLocks noChangeAspect="1"/>
          </p:cNvPicPr>
          <p:nvPr/>
        </p:nvPicPr>
        <p:blipFill>
          <a:blip r:embed="rId2"/>
          <a:stretch>
            <a:fillRect/>
          </a:stretch>
        </p:blipFill>
        <p:spPr>
          <a:xfrm>
            <a:off x="-3264" y="0"/>
            <a:ext cx="12195264" cy="8126867"/>
          </a:xfrm>
          <a:prstGeom prst="rect">
            <a:avLst/>
          </a:prstGeom>
        </p:spPr>
      </p:pic>
      <p:pic>
        <p:nvPicPr>
          <p:cNvPr id="6" name="Graphic 5">
            <a:extLst>
              <a:ext uri="{FF2B5EF4-FFF2-40B4-BE49-F238E27FC236}">
                <a16:creationId xmlns:a16="http://schemas.microsoft.com/office/drawing/2014/main" id="{4601A0C1-1698-F159-EB90-70198DDA99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264" y="-352589"/>
            <a:ext cx="6298481" cy="2498571"/>
          </a:xfrm>
          <a:prstGeom prst="rect">
            <a:avLst/>
          </a:prstGeom>
        </p:spPr>
      </p:pic>
      <p:sp>
        <p:nvSpPr>
          <p:cNvPr id="3" name="Afgeronde rechthoek 2">
            <a:extLst>
              <a:ext uri="{FF2B5EF4-FFF2-40B4-BE49-F238E27FC236}">
                <a16:creationId xmlns:a16="http://schemas.microsoft.com/office/drawing/2014/main" id="{6830BFA3-BC01-C076-8053-7FC9CD696222}"/>
              </a:ext>
            </a:extLst>
          </p:cNvPr>
          <p:cNvSpPr/>
          <p:nvPr/>
        </p:nvSpPr>
        <p:spPr>
          <a:xfrm>
            <a:off x="457696" y="2686051"/>
            <a:ext cx="7214695" cy="3414712"/>
          </a:xfrm>
          <a:prstGeom prst="roundRect">
            <a:avLst>
              <a:gd name="adj" fmla="val 3606"/>
            </a:avLst>
          </a:prstGeom>
          <a:solidFill>
            <a:srgbClr val="2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2700FF"/>
              </a:solidFill>
            </a:endParaRPr>
          </a:p>
        </p:txBody>
      </p:sp>
      <p:sp>
        <p:nvSpPr>
          <p:cNvPr id="5" name="Ondertitel 2">
            <a:extLst>
              <a:ext uri="{FF2B5EF4-FFF2-40B4-BE49-F238E27FC236}">
                <a16:creationId xmlns:a16="http://schemas.microsoft.com/office/drawing/2014/main" id="{69F2E4A4-5EBF-BD18-9FFF-13CD918E0B48}"/>
              </a:ext>
            </a:extLst>
          </p:cNvPr>
          <p:cNvSpPr txBox="1">
            <a:spLocks/>
          </p:cNvSpPr>
          <p:nvPr/>
        </p:nvSpPr>
        <p:spPr>
          <a:xfrm>
            <a:off x="876922" y="3231573"/>
            <a:ext cx="5423869" cy="367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Lexen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Lexen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Lexend"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Lexend"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Lexen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dirty="0">
                <a:solidFill>
                  <a:schemeClr val="bg1"/>
                </a:solidFill>
              </a:rPr>
              <a:t>12 november</a:t>
            </a:r>
          </a:p>
        </p:txBody>
      </p:sp>
      <p:sp>
        <p:nvSpPr>
          <p:cNvPr id="10" name="Titel 5">
            <a:extLst>
              <a:ext uri="{FF2B5EF4-FFF2-40B4-BE49-F238E27FC236}">
                <a16:creationId xmlns:a16="http://schemas.microsoft.com/office/drawing/2014/main" id="{F8FC3681-2594-9BF3-2DEB-D24751B318BD}"/>
              </a:ext>
            </a:extLst>
          </p:cNvPr>
          <p:cNvSpPr txBox="1">
            <a:spLocks/>
          </p:cNvSpPr>
          <p:nvPr/>
        </p:nvSpPr>
        <p:spPr>
          <a:xfrm>
            <a:off x="853048" y="3819017"/>
            <a:ext cx="6819343" cy="14114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baseline="0">
                <a:solidFill>
                  <a:srgbClr val="2700FF"/>
                </a:solidFill>
                <a:latin typeface="Lexend" pitchFamily="2" charset="77"/>
                <a:ea typeface="+mj-ea"/>
                <a:cs typeface="+mj-cs"/>
              </a:defRPr>
            </a:lvl1pPr>
          </a:lstStyle>
          <a:p>
            <a:pPr fontAlgn="base">
              <a:lnSpc>
                <a:spcPct val="100000"/>
              </a:lnSpc>
            </a:pPr>
            <a:r>
              <a:rPr lang="nl-NL" sz="4000" dirty="0">
                <a:solidFill>
                  <a:schemeClr val="bg1"/>
                </a:solidFill>
              </a:rPr>
              <a:t>Hoe krijgen we de woningbouw van het slot in Regio FoodValley?</a:t>
            </a:r>
          </a:p>
        </p:txBody>
      </p:sp>
      <p:sp>
        <p:nvSpPr>
          <p:cNvPr id="12" name="Afgeronde rechthoek 11">
            <a:extLst>
              <a:ext uri="{FF2B5EF4-FFF2-40B4-BE49-F238E27FC236}">
                <a16:creationId xmlns:a16="http://schemas.microsoft.com/office/drawing/2014/main" id="{F9B548AD-A6BF-BDF6-FAC3-4C03C273F6F4}"/>
              </a:ext>
            </a:extLst>
          </p:cNvPr>
          <p:cNvSpPr/>
          <p:nvPr/>
        </p:nvSpPr>
        <p:spPr>
          <a:xfrm>
            <a:off x="2632746" y="3094555"/>
            <a:ext cx="1839245" cy="557613"/>
          </a:xfrm>
          <a:prstGeom prst="roundRect">
            <a:avLst>
              <a:gd name="adj" fmla="val 50000"/>
            </a:avLst>
          </a:prstGeom>
          <a:solidFill>
            <a:srgbClr val="F7E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871E6C61-A0B5-B14F-E06C-E09AE95A544F}"/>
              </a:ext>
            </a:extLst>
          </p:cNvPr>
          <p:cNvSpPr txBox="1"/>
          <p:nvPr/>
        </p:nvSpPr>
        <p:spPr>
          <a:xfrm>
            <a:off x="2756979" y="3208599"/>
            <a:ext cx="1715012" cy="307777"/>
          </a:xfrm>
          <a:prstGeom prst="rect">
            <a:avLst/>
          </a:prstGeom>
          <a:noFill/>
        </p:spPr>
        <p:txBody>
          <a:bodyPr wrap="square">
            <a:spAutoFit/>
          </a:bodyPr>
          <a:lstStyle/>
          <a:p>
            <a:r>
              <a:rPr lang="nl-NL" sz="1400" dirty="0">
                <a:solidFill>
                  <a:srgbClr val="2700FF"/>
                </a:solidFill>
              </a:rPr>
              <a:t>najaarsbijeenkomst</a:t>
            </a:r>
          </a:p>
        </p:txBody>
      </p:sp>
    </p:spTree>
    <p:extLst>
      <p:ext uri="{BB962C8B-B14F-4D97-AF65-F5344CB8AC3E}">
        <p14:creationId xmlns:p14="http://schemas.microsoft.com/office/powerpoint/2010/main" val="5922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D804C-52A5-0530-5762-85A606B6069E}"/>
              </a:ext>
            </a:extLst>
          </p:cNvPr>
          <p:cNvSpPr>
            <a:spLocks noGrp="1"/>
          </p:cNvSpPr>
          <p:nvPr>
            <p:ph type="title"/>
          </p:nvPr>
        </p:nvSpPr>
        <p:spPr/>
        <p:txBody>
          <a:bodyPr/>
          <a:lstStyle/>
          <a:p>
            <a:r>
              <a:rPr lang="nl-NL" dirty="0"/>
              <a:t>In elk geval de randvoorwaarden:</a:t>
            </a:r>
          </a:p>
        </p:txBody>
      </p:sp>
      <p:sp>
        <p:nvSpPr>
          <p:cNvPr id="3" name="Tijdelijke aanduiding voor inhoud 2">
            <a:extLst>
              <a:ext uri="{FF2B5EF4-FFF2-40B4-BE49-F238E27FC236}">
                <a16:creationId xmlns:a16="http://schemas.microsoft.com/office/drawing/2014/main" id="{0F4FCFC9-1067-AC78-EBA8-14DBB156DCD9}"/>
              </a:ext>
            </a:extLst>
          </p:cNvPr>
          <p:cNvSpPr>
            <a:spLocks noGrp="1"/>
          </p:cNvSpPr>
          <p:nvPr>
            <p:ph idx="1"/>
          </p:nvPr>
        </p:nvSpPr>
        <p:spPr>
          <a:xfrm>
            <a:off x="1130300" y="2235201"/>
            <a:ext cx="9931400" cy="3492500"/>
          </a:xfrm>
        </p:spPr>
        <p:txBody>
          <a:bodyPr>
            <a:normAutofit/>
          </a:bodyPr>
          <a:lstStyle/>
          <a:p>
            <a:pPr marL="514350" indent="-514350">
              <a:buFont typeface="+mj-lt"/>
              <a:buAutoNum type="arabicPeriod"/>
            </a:pPr>
            <a:r>
              <a:rPr lang="nl-NL" dirty="0"/>
              <a:t>Stikstof</a:t>
            </a:r>
          </a:p>
          <a:p>
            <a:pPr marL="514350" indent="-514350">
              <a:buFont typeface="+mj-lt"/>
              <a:buAutoNum type="arabicPeriod"/>
            </a:pPr>
            <a:r>
              <a:rPr lang="nl-NL" dirty="0"/>
              <a:t>Netcongestie </a:t>
            </a:r>
          </a:p>
          <a:p>
            <a:pPr marL="514350" indent="-514350">
              <a:buFont typeface="+mj-lt"/>
              <a:buAutoNum type="arabicPeriod"/>
            </a:pPr>
            <a:r>
              <a:rPr lang="nl-NL" dirty="0"/>
              <a:t>Investeringscapaciteit corporaties</a:t>
            </a:r>
          </a:p>
          <a:p>
            <a:pPr marL="514350" indent="-514350">
              <a:buFont typeface="+mj-lt"/>
              <a:buAutoNum type="arabicPeriod"/>
            </a:pPr>
            <a:r>
              <a:rPr lang="nl-NL" dirty="0"/>
              <a:t>Publiek onrendabele top</a:t>
            </a:r>
          </a:p>
          <a:p>
            <a:pPr marL="514350" indent="-514350">
              <a:buFont typeface="+mj-lt"/>
              <a:buAutoNum type="arabicPeriod"/>
            </a:pPr>
            <a:r>
              <a:rPr lang="nl-NL" dirty="0"/>
              <a:t>Investeringen bereikbaarheid</a:t>
            </a:r>
          </a:p>
          <a:p>
            <a:pPr marL="514350" indent="-514350">
              <a:buFont typeface="+mj-lt"/>
              <a:buAutoNum type="arabicPeriod"/>
            </a:pPr>
            <a:r>
              <a:rPr lang="nl-NL" dirty="0"/>
              <a:t>Ambtelijke capaciteit </a:t>
            </a:r>
          </a:p>
          <a:p>
            <a:pPr marL="514350" indent="-514350">
              <a:buFont typeface="+mj-lt"/>
              <a:buAutoNum type="arabicPeriod"/>
            </a:pPr>
            <a:endParaRPr lang="nl-NL" dirty="0"/>
          </a:p>
        </p:txBody>
      </p:sp>
    </p:spTree>
    <p:extLst>
      <p:ext uri="{BB962C8B-B14F-4D97-AF65-F5344CB8AC3E}">
        <p14:creationId xmlns:p14="http://schemas.microsoft.com/office/powerpoint/2010/main" val="3972605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1C5ECD-AB2B-F531-9E9C-6ECF4073D0FB}"/>
              </a:ext>
            </a:extLst>
          </p:cNvPr>
          <p:cNvSpPr>
            <a:spLocks noGrp="1"/>
          </p:cNvSpPr>
          <p:nvPr>
            <p:ph type="title"/>
          </p:nvPr>
        </p:nvSpPr>
        <p:spPr>
          <a:xfrm>
            <a:off x="564823" y="299138"/>
            <a:ext cx="10515600" cy="1325563"/>
          </a:xfrm>
        </p:spPr>
        <p:txBody>
          <a:bodyPr/>
          <a:lstStyle/>
          <a:p>
            <a:r>
              <a:rPr lang="nl-NL" dirty="0"/>
              <a:t>Wat zien we in de regio?</a:t>
            </a:r>
          </a:p>
        </p:txBody>
      </p:sp>
      <p:pic>
        <p:nvPicPr>
          <p:cNvPr id="4" name="Tijdelijke aanduiding voor inhoud 3">
            <a:extLst>
              <a:ext uri="{FF2B5EF4-FFF2-40B4-BE49-F238E27FC236}">
                <a16:creationId xmlns:a16="http://schemas.microsoft.com/office/drawing/2014/main" id="{3C7F8788-8C5B-9821-9E2C-0172E0149E83}"/>
              </a:ext>
            </a:extLst>
          </p:cNvPr>
          <p:cNvPicPr>
            <a:picLocks noGrp="1" noChangeAspect="1"/>
          </p:cNvPicPr>
          <p:nvPr>
            <p:ph idx="1"/>
          </p:nvPr>
        </p:nvPicPr>
        <p:blipFill>
          <a:blip r:embed="rId2"/>
          <a:stretch>
            <a:fillRect/>
          </a:stretch>
        </p:blipFill>
        <p:spPr>
          <a:xfrm>
            <a:off x="564823" y="1343436"/>
            <a:ext cx="9361602" cy="4956503"/>
          </a:xfrm>
          <a:prstGeom prst="rect">
            <a:avLst/>
          </a:prstGeom>
        </p:spPr>
      </p:pic>
    </p:spTree>
    <p:extLst>
      <p:ext uri="{BB962C8B-B14F-4D97-AF65-F5344CB8AC3E}">
        <p14:creationId xmlns:p14="http://schemas.microsoft.com/office/powerpoint/2010/main" val="2481443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BBB54-7CF7-4FCB-4C55-31C1AF79E8A9}"/>
              </a:ext>
            </a:extLst>
          </p:cNvPr>
          <p:cNvSpPr>
            <a:spLocks noGrp="1"/>
          </p:cNvSpPr>
          <p:nvPr>
            <p:ph type="title"/>
          </p:nvPr>
        </p:nvSpPr>
        <p:spPr/>
        <p:txBody>
          <a:bodyPr/>
          <a:lstStyle/>
          <a:p>
            <a:r>
              <a:rPr lang="nl-NL" dirty="0"/>
              <a:t>Ten opzichte van de andere Gelderse regio’s </a:t>
            </a:r>
          </a:p>
        </p:txBody>
      </p:sp>
      <p:pic>
        <p:nvPicPr>
          <p:cNvPr id="4" name="Tijdelijke aanduiding voor inhoud 3">
            <a:extLst>
              <a:ext uri="{FF2B5EF4-FFF2-40B4-BE49-F238E27FC236}">
                <a16:creationId xmlns:a16="http://schemas.microsoft.com/office/drawing/2014/main" id="{BBAC37BB-220A-3C0D-CE2F-06CDA35F7D74}"/>
              </a:ext>
            </a:extLst>
          </p:cNvPr>
          <p:cNvPicPr>
            <a:picLocks noGrp="1" noChangeAspect="1"/>
          </p:cNvPicPr>
          <p:nvPr>
            <p:ph idx="1"/>
          </p:nvPr>
        </p:nvPicPr>
        <p:blipFill>
          <a:blip r:embed="rId2"/>
          <a:stretch>
            <a:fillRect/>
          </a:stretch>
        </p:blipFill>
        <p:spPr>
          <a:xfrm>
            <a:off x="941895" y="1371193"/>
            <a:ext cx="9503004" cy="5077395"/>
          </a:xfrm>
          <a:prstGeom prst="rect">
            <a:avLst/>
          </a:prstGeom>
        </p:spPr>
      </p:pic>
    </p:spTree>
    <p:extLst>
      <p:ext uri="{BB962C8B-B14F-4D97-AF65-F5344CB8AC3E}">
        <p14:creationId xmlns:p14="http://schemas.microsoft.com/office/powerpoint/2010/main" val="2599515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1FE91E-B4F0-B2D5-47D7-CB66E75AD3BB}"/>
              </a:ext>
            </a:extLst>
          </p:cNvPr>
          <p:cNvSpPr>
            <a:spLocks noGrp="1"/>
          </p:cNvSpPr>
          <p:nvPr>
            <p:ph type="title"/>
          </p:nvPr>
        </p:nvSpPr>
        <p:spPr/>
        <p:txBody>
          <a:bodyPr/>
          <a:lstStyle/>
          <a:p>
            <a:r>
              <a:rPr lang="nl-NL" dirty="0"/>
              <a:t>Wat wil de provincie Gelderland</a:t>
            </a:r>
            <a:br>
              <a:rPr lang="nl-NL" dirty="0"/>
            </a:br>
            <a:r>
              <a:rPr lang="nl-NL" dirty="0"/>
              <a:t>(en ik denk iedereen)</a:t>
            </a:r>
          </a:p>
        </p:txBody>
      </p:sp>
      <p:sp>
        <p:nvSpPr>
          <p:cNvPr id="3" name="Tijdelijke aanduiding voor inhoud 2">
            <a:extLst>
              <a:ext uri="{FF2B5EF4-FFF2-40B4-BE49-F238E27FC236}">
                <a16:creationId xmlns:a16="http://schemas.microsoft.com/office/drawing/2014/main" id="{0B3F15D6-9B6A-133D-77C6-D16F8AA8B4EB}"/>
              </a:ext>
            </a:extLst>
          </p:cNvPr>
          <p:cNvSpPr>
            <a:spLocks noGrp="1"/>
          </p:cNvSpPr>
          <p:nvPr>
            <p:ph idx="1"/>
          </p:nvPr>
        </p:nvSpPr>
        <p:spPr>
          <a:xfrm>
            <a:off x="838200" y="2061015"/>
            <a:ext cx="10515600" cy="4351338"/>
          </a:xfrm>
        </p:spPr>
        <p:txBody>
          <a:bodyPr/>
          <a:lstStyle/>
          <a:p>
            <a:pPr marL="0" indent="0">
              <a:buNone/>
            </a:pPr>
            <a:r>
              <a:rPr lang="nl-NL" b="1" dirty="0"/>
              <a:t>Strategische doelen</a:t>
            </a:r>
            <a:r>
              <a:rPr lang="nl-NL" dirty="0"/>
              <a:t>:</a:t>
            </a:r>
          </a:p>
          <a:p>
            <a:r>
              <a:rPr lang="nl-NL" dirty="0"/>
              <a:t>Het woningtekort in tien jaar naar minder dan 2%.</a:t>
            </a:r>
          </a:p>
          <a:p>
            <a:r>
              <a:rPr lang="nl-NL" dirty="0"/>
              <a:t>Voldoende passende woningen realiseren (betaalbaar, ouderen en aandachtgroepen). </a:t>
            </a:r>
          </a:p>
          <a:p>
            <a:r>
              <a:rPr lang="nl-NL" dirty="0"/>
              <a:t>Woonwijken goed gepland (toekomstbestendig, bereikbaar, efficiënt ruimtegebruik)</a:t>
            </a:r>
          </a:p>
        </p:txBody>
      </p:sp>
    </p:spTree>
    <p:extLst>
      <p:ext uri="{BB962C8B-B14F-4D97-AF65-F5344CB8AC3E}">
        <p14:creationId xmlns:p14="http://schemas.microsoft.com/office/powerpoint/2010/main" val="2146799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E46A-31E7-A431-AA34-E2FF5CC968E2}"/>
              </a:ext>
            </a:extLst>
          </p:cNvPr>
          <p:cNvSpPr>
            <a:spLocks noGrp="1"/>
          </p:cNvSpPr>
          <p:nvPr>
            <p:ph type="title"/>
          </p:nvPr>
        </p:nvSpPr>
        <p:spPr>
          <a:xfrm>
            <a:off x="650448" y="141844"/>
            <a:ext cx="10703351" cy="1325563"/>
          </a:xfrm>
        </p:spPr>
        <p:txBody>
          <a:bodyPr>
            <a:normAutofit/>
          </a:bodyPr>
          <a:lstStyle/>
          <a:p>
            <a:r>
              <a:rPr lang="nl-NL" sz="4000" dirty="0"/>
              <a:t>Wat doet de provincie</a:t>
            </a:r>
          </a:p>
        </p:txBody>
      </p:sp>
      <p:sp>
        <p:nvSpPr>
          <p:cNvPr id="3" name="Tijdelijke aanduiding voor inhoud 2">
            <a:extLst>
              <a:ext uri="{FF2B5EF4-FFF2-40B4-BE49-F238E27FC236}">
                <a16:creationId xmlns:a16="http://schemas.microsoft.com/office/drawing/2014/main" id="{3BCB24B6-5907-6C05-4EF9-B75082E9ADD6}"/>
              </a:ext>
            </a:extLst>
          </p:cNvPr>
          <p:cNvSpPr>
            <a:spLocks noGrp="1"/>
          </p:cNvSpPr>
          <p:nvPr>
            <p:ph idx="1"/>
          </p:nvPr>
        </p:nvSpPr>
        <p:spPr>
          <a:xfrm>
            <a:off x="744323" y="1250589"/>
            <a:ext cx="10515600" cy="5357599"/>
          </a:xfrm>
        </p:spPr>
        <p:txBody>
          <a:bodyPr>
            <a:normAutofit fontScale="92500" lnSpcReduction="10000"/>
          </a:bodyPr>
          <a:lstStyle/>
          <a:p>
            <a:pPr marL="0" indent="0">
              <a:lnSpc>
                <a:spcPct val="110000"/>
              </a:lnSpc>
              <a:buNone/>
            </a:pPr>
            <a:r>
              <a:rPr lang="nl-NL" b="1" dirty="0"/>
              <a:t>Actieplan wonen</a:t>
            </a:r>
          </a:p>
          <a:p>
            <a:pPr marL="0" indent="0">
              <a:lnSpc>
                <a:spcPct val="110000"/>
              </a:lnSpc>
              <a:buNone/>
            </a:pPr>
            <a:r>
              <a:rPr lang="nl-NL" dirty="0" err="1"/>
              <a:t>Oa</a:t>
            </a:r>
            <a:r>
              <a:rPr lang="nl-NL" dirty="0"/>
              <a:t> versnellingsteam, traineeprogramma, actief grondbeleid, BBBV en transformatie, kennisdeling, transitiehuizen voor de bouw, uitnodigingsplanologie, netcongestie, woonacademie</a:t>
            </a:r>
          </a:p>
          <a:p>
            <a:pPr marL="0" indent="0">
              <a:lnSpc>
                <a:spcPct val="110000"/>
              </a:lnSpc>
              <a:buNone/>
            </a:pPr>
            <a:endParaRPr lang="nl-NL" sz="1000" dirty="0"/>
          </a:p>
          <a:p>
            <a:pPr marL="0" indent="0">
              <a:lnSpc>
                <a:spcPct val="110000"/>
              </a:lnSpc>
              <a:buNone/>
            </a:pPr>
            <a:r>
              <a:rPr lang="nl-NL" b="1" dirty="0"/>
              <a:t>Sturingsfilosofie</a:t>
            </a:r>
          </a:p>
          <a:p>
            <a:pPr marL="444500" indent="-444500">
              <a:lnSpc>
                <a:spcPct val="110000"/>
              </a:lnSpc>
              <a:buFont typeface="Wingdings" panose="05000000000000000000" pitchFamily="2" charset="2"/>
              <a:buChar char="§"/>
            </a:pPr>
            <a:r>
              <a:rPr lang="nl-NL" dirty="0">
                <a:ea typeface="MS PGothic"/>
              </a:rPr>
              <a:t>Eerst en vooral</a:t>
            </a:r>
            <a:r>
              <a:rPr lang="nl-NL" b="1" dirty="0">
                <a:ea typeface="MS PGothic"/>
              </a:rPr>
              <a:t> </a:t>
            </a:r>
            <a:r>
              <a:rPr lang="nl-NL" dirty="0">
                <a:ea typeface="MS PGothic"/>
              </a:rPr>
              <a:t>partner van gemeenten bij de opgave.</a:t>
            </a:r>
          </a:p>
          <a:p>
            <a:pPr marL="444500" indent="-444500">
              <a:lnSpc>
                <a:spcPct val="110000"/>
              </a:lnSpc>
              <a:buFont typeface="Wingdings" panose="05000000000000000000" pitchFamily="2" charset="2"/>
              <a:buChar char="§"/>
            </a:pPr>
            <a:r>
              <a:rPr lang="nl-NL" dirty="0">
                <a:ea typeface="MS PGothic"/>
              </a:rPr>
              <a:t>Als nodig wel sterk sturend, en dan alleen bij woningbouwdoelen, betaalbaarheid en aandachtsgroepen.</a:t>
            </a:r>
          </a:p>
          <a:p>
            <a:pPr marL="0" indent="0">
              <a:lnSpc>
                <a:spcPct val="110000"/>
              </a:lnSpc>
              <a:buNone/>
            </a:pPr>
            <a:r>
              <a:rPr lang="nl-NL" b="1" dirty="0">
                <a:ea typeface="MS PGothic"/>
              </a:rPr>
              <a:t>Regioteam </a:t>
            </a:r>
          </a:p>
          <a:p>
            <a:pPr marL="444500" indent="-444500">
              <a:lnSpc>
                <a:spcPct val="110000"/>
              </a:lnSpc>
              <a:buFont typeface="Wingdings" panose="05000000000000000000" pitchFamily="2" charset="2"/>
              <a:buChar char="§"/>
            </a:pPr>
            <a:r>
              <a:rPr lang="nl-NL" dirty="0">
                <a:ea typeface="MS PGothic"/>
              </a:rPr>
              <a:t>Bij integrale gebiedsopgaven zoals verstedelijking</a:t>
            </a:r>
          </a:p>
          <a:p>
            <a:pPr>
              <a:lnSpc>
                <a:spcPct val="110000"/>
              </a:lnSpc>
            </a:pPr>
            <a:endParaRPr lang="nl-NL" dirty="0"/>
          </a:p>
        </p:txBody>
      </p:sp>
    </p:spTree>
    <p:extLst>
      <p:ext uri="{BB962C8B-B14F-4D97-AF65-F5344CB8AC3E}">
        <p14:creationId xmlns:p14="http://schemas.microsoft.com/office/powerpoint/2010/main" val="3783368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346EC-D89B-9E4F-018C-52D803D14B29}"/>
              </a:ext>
            </a:extLst>
          </p:cNvPr>
          <p:cNvSpPr>
            <a:spLocks noGrp="1"/>
          </p:cNvSpPr>
          <p:nvPr>
            <p:ph type="title"/>
          </p:nvPr>
        </p:nvSpPr>
        <p:spPr>
          <a:xfrm>
            <a:off x="838200" y="91747"/>
            <a:ext cx="10515600" cy="1325563"/>
          </a:xfrm>
        </p:spPr>
        <p:txBody>
          <a:bodyPr/>
          <a:lstStyle/>
          <a:p>
            <a:r>
              <a:rPr lang="nl-NL" dirty="0"/>
              <a:t>Voor de regio:</a:t>
            </a:r>
          </a:p>
        </p:txBody>
      </p:sp>
      <p:sp>
        <p:nvSpPr>
          <p:cNvPr id="3" name="Tijdelijke aanduiding voor inhoud 2">
            <a:extLst>
              <a:ext uri="{FF2B5EF4-FFF2-40B4-BE49-F238E27FC236}">
                <a16:creationId xmlns:a16="http://schemas.microsoft.com/office/drawing/2014/main" id="{BF12C269-4FC5-B12F-57AB-F13BFDA26FF6}"/>
              </a:ext>
            </a:extLst>
          </p:cNvPr>
          <p:cNvSpPr>
            <a:spLocks noGrp="1"/>
          </p:cNvSpPr>
          <p:nvPr>
            <p:ph idx="1"/>
          </p:nvPr>
        </p:nvSpPr>
        <p:spPr>
          <a:xfrm>
            <a:off x="497941" y="1186004"/>
            <a:ext cx="11307778" cy="5513560"/>
          </a:xfrm>
        </p:spPr>
        <p:txBody>
          <a:bodyPr>
            <a:normAutofit fontScale="92500" lnSpcReduction="10000"/>
          </a:bodyPr>
          <a:lstStyle/>
          <a:p>
            <a:pPr marL="457200" indent="-457200">
              <a:lnSpc>
                <a:spcPct val="120000"/>
              </a:lnSpc>
              <a:buFont typeface="+mj-lt"/>
              <a:buAutoNum type="arabicPeriod"/>
            </a:pPr>
            <a:r>
              <a:rPr lang="nl-NL" sz="2400" b="1" dirty="0"/>
              <a:t>Strategisch vermogen </a:t>
            </a:r>
            <a:r>
              <a:rPr lang="nl-NL" sz="2400" dirty="0"/>
              <a:t>op orde: op financiën, lobby en grond:</a:t>
            </a:r>
          </a:p>
          <a:p>
            <a:pPr>
              <a:lnSpc>
                <a:spcPct val="120000"/>
              </a:lnSpc>
              <a:buFont typeface="Wingdings" panose="05000000000000000000" pitchFamily="2" charset="2"/>
              <a:buChar char="Ø"/>
            </a:pPr>
            <a:r>
              <a:rPr lang="nl-NL" sz="2400" dirty="0"/>
              <a:t> pak de kansen als ze er zijn en kijk 20 jaar vooruit.</a:t>
            </a:r>
          </a:p>
          <a:p>
            <a:pPr marL="0" indent="0">
              <a:lnSpc>
                <a:spcPct val="120000"/>
              </a:lnSpc>
              <a:buNone/>
            </a:pPr>
            <a:endParaRPr lang="nl-NL" sz="1400" dirty="0"/>
          </a:p>
          <a:p>
            <a:pPr marL="0" indent="0">
              <a:lnSpc>
                <a:spcPct val="120000"/>
              </a:lnSpc>
              <a:buNone/>
            </a:pPr>
            <a:r>
              <a:rPr lang="nl-NL" sz="2400" dirty="0"/>
              <a:t>2. Investeren in sturingsfilosofie en </a:t>
            </a:r>
            <a:r>
              <a:rPr lang="nl-NL" sz="2400" b="1" dirty="0"/>
              <a:t>doorzettingskracht</a:t>
            </a:r>
            <a:r>
              <a:rPr lang="nl-NL" sz="2400" dirty="0"/>
              <a:t> van de regio</a:t>
            </a:r>
          </a:p>
          <a:p>
            <a:pPr>
              <a:lnSpc>
                <a:spcPct val="120000"/>
              </a:lnSpc>
              <a:buFont typeface="Wingdings" panose="05000000000000000000" pitchFamily="2" charset="2"/>
              <a:buChar char="Ø"/>
            </a:pPr>
            <a:r>
              <a:rPr lang="nl-NL" sz="2400" dirty="0"/>
              <a:t>Hoe neem je lastige besluiten, hoe spreek je elkaar aan, accepteer je ook een ‘nee’.</a:t>
            </a:r>
          </a:p>
          <a:p>
            <a:pPr>
              <a:lnSpc>
                <a:spcPct val="120000"/>
              </a:lnSpc>
              <a:buFont typeface="Wingdings" panose="05000000000000000000" pitchFamily="2" charset="2"/>
              <a:buChar char="Ø"/>
            </a:pPr>
            <a:endParaRPr lang="nl-NL" sz="1100" dirty="0"/>
          </a:p>
          <a:p>
            <a:pPr marL="0" indent="0">
              <a:lnSpc>
                <a:spcPct val="120000"/>
              </a:lnSpc>
              <a:buNone/>
            </a:pPr>
            <a:r>
              <a:rPr lang="nl-NL" sz="2400" dirty="0"/>
              <a:t>3. Groei mee met de </a:t>
            </a:r>
            <a:r>
              <a:rPr lang="nl-NL" sz="2400" b="1" dirty="0"/>
              <a:t>schaalsprong</a:t>
            </a:r>
          </a:p>
          <a:p>
            <a:pPr>
              <a:lnSpc>
                <a:spcPct val="120000"/>
              </a:lnSpc>
              <a:buFont typeface="Wingdings" panose="05000000000000000000" pitchFamily="2" charset="2"/>
              <a:buChar char="Ø"/>
            </a:pPr>
            <a:r>
              <a:rPr lang="nl-NL" sz="2400" dirty="0"/>
              <a:t>Capaciteit en expertise ook op regionaal niveau op orde hebben</a:t>
            </a:r>
          </a:p>
          <a:p>
            <a:pPr>
              <a:lnSpc>
                <a:spcPct val="120000"/>
              </a:lnSpc>
              <a:buFont typeface="Wingdings" panose="05000000000000000000" pitchFamily="2" charset="2"/>
              <a:buChar char="Ø"/>
            </a:pPr>
            <a:endParaRPr lang="nl-NL" sz="1100" dirty="0"/>
          </a:p>
          <a:p>
            <a:pPr marL="0" indent="0">
              <a:lnSpc>
                <a:spcPct val="120000"/>
              </a:lnSpc>
              <a:buNone/>
            </a:pPr>
            <a:r>
              <a:rPr lang="nl-NL" sz="2400" dirty="0"/>
              <a:t>4. Maak </a:t>
            </a:r>
            <a:r>
              <a:rPr lang="nl-NL" sz="2400" b="1" dirty="0"/>
              <a:t>een programmering </a:t>
            </a:r>
            <a:r>
              <a:rPr lang="nl-NL" sz="2400" dirty="0"/>
              <a:t>met plan B en plan C</a:t>
            </a:r>
          </a:p>
          <a:p>
            <a:pPr>
              <a:lnSpc>
                <a:spcPct val="120000"/>
              </a:lnSpc>
              <a:buFont typeface="Wingdings" panose="05000000000000000000" pitchFamily="2" charset="2"/>
              <a:buChar char="Ø"/>
            </a:pPr>
            <a:r>
              <a:rPr lang="nl-NL" sz="2400" dirty="0"/>
              <a:t>Alles is in beweging, maar weet waar je voor gaat en hoe je kunt afwijken zonder tijdverlies. Omarm de complexiteit</a:t>
            </a:r>
          </a:p>
          <a:p>
            <a:pPr>
              <a:lnSpc>
                <a:spcPct val="120000"/>
              </a:lnSpc>
            </a:pPr>
            <a:endParaRPr lang="nl-NL" sz="2400" dirty="0"/>
          </a:p>
          <a:p>
            <a:pPr>
              <a:lnSpc>
                <a:spcPct val="120000"/>
              </a:lnSpc>
            </a:pPr>
            <a:endParaRPr lang="nl-NL" sz="2400" dirty="0"/>
          </a:p>
          <a:p>
            <a:pPr>
              <a:lnSpc>
                <a:spcPct val="120000"/>
              </a:lnSpc>
            </a:pPr>
            <a:endParaRPr lang="nl-NL" sz="2400" dirty="0"/>
          </a:p>
        </p:txBody>
      </p:sp>
    </p:spTree>
    <p:extLst>
      <p:ext uri="{BB962C8B-B14F-4D97-AF65-F5344CB8AC3E}">
        <p14:creationId xmlns:p14="http://schemas.microsoft.com/office/powerpoint/2010/main" val="1590328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8B0CB-C190-F95D-2808-41E6AF9447D4}"/>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C8E7A7A6-6339-8EDD-124C-009402B00AC1}"/>
              </a:ext>
            </a:extLst>
          </p:cNvPr>
          <p:cNvSpPr>
            <a:spLocks noGrp="1"/>
          </p:cNvSpPr>
          <p:nvPr>
            <p:ph type="title"/>
          </p:nvPr>
        </p:nvSpPr>
        <p:spPr>
          <a:xfrm>
            <a:off x="5522914" y="783764"/>
            <a:ext cx="4754623" cy="2852737"/>
          </a:xfrm>
        </p:spPr>
        <p:txBody>
          <a:bodyPr/>
          <a:lstStyle/>
          <a:p>
            <a:r>
              <a:rPr lang="nl-NL" dirty="0"/>
              <a:t> </a:t>
            </a:r>
          </a:p>
        </p:txBody>
      </p:sp>
      <p:sp>
        <p:nvSpPr>
          <p:cNvPr id="4" name="Tijdelijke aanduiding voor tekst 3">
            <a:extLst>
              <a:ext uri="{FF2B5EF4-FFF2-40B4-BE49-F238E27FC236}">
                <a16:creationId xmlns:a16="http://schemas.microsoft.com/office/drawing/2014/main" id="{50890805-5526-CFB2-AE00-C89420818D90}"/>
              </a:ext>
            </a:extLst>
          </p:cNvPr>
          <p:cNvSpPr>
            <a:spLocks noGrp="1"/>
          </p:cNvSpPr>
          <p:nvPr>
            <p:ph type="body" idx="1"/>
          </p:nvPr>
        </p:nvSpPr>
        <p:spPr>
          <a:xfrm>
            <a:off x="1514476" y="939720"/>
            <a:ext cx="5919477" cy="2297041"/>
          </a:xfrm>
        </p:spPr>
        <p:txBody>
          <a:bodyPr>
            <a:normAutofit fontScale="92500" lnSpcReduction="20000"/>
          </a:bodyPr>
          <a:lstStyle/>
          <a:p>
            <a:r>
              <a:rPr lang="nl-NL" sz="5400" dirty="0">
                <a:solidFill>
                  <a:srgbClr val="2700FF"/>
                </a:solidFill>
                <a:ea typeface="+mj-ea"/>
                <a:cs typeface="+mj-cs"/>
              </a:rPr>
              <a:t>Roeiers en Roepers</a:t>
            </a:r>
          </a:p>
          <a:p>
            <a:endParaRPr lang="nl-NL" sz="5400" dirty="0">
              <a:solidFill>
                <a:schemeClr val="tx1"/>
              </a:solidFill>
            </a:endParaRPr>
          </a:p>
          <a:p>
            <a:r>
              <a:rPr lang="nl-NL" sz="3100" dirty="0">
                <a:solidFill>
                  <a:schemeClr val="tx1"/>
                </a:solidFill>
              </a:rPr>
              <a:t>Provincie Utrecht – Katrin Weber</a:t>
            </a:r>
          </a:p>
          <a:p>
            <a:r>
              <a:rPr lang="nl-NL" sz="3100" dirty="0">
                <a:solidFill>
                  <a:schemeClr val="tx1"/>
                </a:solidFill>
              </a:rPr>
              <a:t> </a:t>
            </a:r>
          </a:p>
        </p:txBody>
      </p:sp>
      <p:sp>
        <p:nvSpPr>
          <p:cNvPr id="2" name="Tekstvak 1">
            <a:extLst>
              <a:ext uri="{FF2B5EF4-FFF2-40B4-BE49-F238E27FC236}">
                <a16:creationId xmlns:a16="http://schemas.microsoft.com/office/drawing/2014/main" id="{4F150E3B-CBAF-C171-2C73-EBEF695F3A76}"/>
              </a:ext>
            </a:extLst>
          </p:cNvPr>
          <p:cNvSpPr txBox="1"/>
          <p:nvPr/>
        </p:nvSpPr>
        <p:spPr>
          <a:xfrm>
            <a:off x="1514476" y="3392717"/>
            <a:ext cx="8363074" cy="1938992"/>
          </a:xfrm>
          <a:prstGeom prst="rect">
            <a:avLst/>
          </a:prstGeom>
          <a:noFill/>
        </p:spPr>
        <p:txBody>
          <a:bodyPr wrap="square">
            <a:spAutoFit/>
          </a:bodyPr>
          <a:lstStyle/>
          <a:p>
            <a:r>
              <a:rPr lang="nl-NL" sz="3000" dirty="0">
                <a:latin typeface="Lexend" pitchFamily="2" charset="77"/>
              </a:rPr>
              <a:t>Wat zien zij als werkende maatregelen om de woningmarkt van het slot te trekken in de FoodValley? Verder gaan op wat er in het bouwberaad is gedaan. </a:t>
            </a:r>
          </a:p>
        </p:txBody>
      </p:sp>
    </p:spTree>
    <p:extLst>
      <p:ext uri="{BB962C8B-B14F-4D97-AF65-F5344CB8AC3E}">
        <p14:creationId xmlns:p14="http://schemas.microsoft.com/office/powerpoint/2010/main" val="2004190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176171A-8E0D-A29B-F419-2DB128DAD0C8}"/>
              </a:ext>
            </a:extLst>
          </p:cNvPr>
          <p:cNvSpPr>
            <a:spLocks noGrp="1"/>
          </p:cNvSpPr>
          <p:nvPr>
            <p:ph type="ctrTitle"/>
          </p:nvPr>
        </p:nvSpPr>
        <p:spPr>
          <a:xfrm>
            <a:off x="6904387" y="2088196"/>
            <a:ext cx="4688173" cy="1340804"/>
          </a:xfrm>
        </p:spPr>
        <p:txBody>
          <a:bodyPr/>
          <a:lstStyle/>
          <a:p>
            <a:r>
              <a:rPr lang="nl-NL" dirty="0"/>
              <a:t>Roeiers of Roepers: </a:t>
            </a:r>
            <a:br>
              <a:rPr lang="nl-NL" dirty="0"/>
            </a:br>
            <a:r>
              <a:rPr lang="nl-NL" sz="2000" dirty="0"/>
              <a:t>welke maatregelen zien wij als werkend in de woningbouwversnelling</a:t>
            </a:r>
            <a:endParaRPr lang="en-US" sz="2000" dirty="0"/>
          </a:p>
        </p:txBody>
      </p:sp>
      <p:sp>
        <p:nvSpPr>
          <p:cNvPr id="5" name="Tijdelijke aanduiding voor tekst 4">
            <a:extLst>
              <a:ext uri="{FF2B5EF4-FFF2-40B4-BE49-F238E27FC236}">
                <a16:creationId xmlns:a16="http://schemas.microsoft.com/office/drawing/2014/main" id="{F87AE81A-3A35-510D-EEDD-E6D2034013D9}"/>
              </a:ext>
            </a:extLst>
          </p:cNvPr>
          <p:cNvSpPr>
            <a:spLocks noGrp="1"/>
          </p:cNvSpPr>
          <p:nvPr>
            <p:ph type="body" sz="quarter" idx="13"/>
          </p:nvPr>
        </p:nvSpPr>
        <p:spPr>
          <a:xfrm>
            <a:off x="6892374" y="4243273"/>
            <a:ext cx="4010085" cy="552991"/>
          </a:xfrm>
        </p:spPr>
        <p:txBody>
          <a:bodyPr/>
          <a:lstStyle/>
          <a:p>
            <a:r>
              <a:rPr lang="en-US" dirty="0"/>
              <a:t>Katrin Weber</a:t>
            </a:r>
          </a:p>
          <a:p>
            <a:r>
              <a:rPr lang="en-US" dirty="0" err="1"/>
              <a:t>Strategisch</a:t>
            </a:r>
            <a:r>
              <a:rPr lang="en-US" dirty="0"/>
              <a:t> Manager </a:t>
            </a:r>
            <a:r>
              <a:rPr lang="en-US" dirty="0" err="1"/>
              <a:t>Stedelijk</a:t>
            </a:r>
            <a:r>
              <a:rPr lang="en-US" dirty="0"/>
              <a:t> </a:t>
            </a:r>
            <a:r>
              <a:rPr lang="en-US" dirty="0" err="1"/>
              <a:t>leven</a:t>
            </a:r>
            <a:endParaRPr lang="en-US" dirty="0"/>
          </a:p>
        </p:txBody>
      </p:sp>
      <p:pic>
        <p:nvPicPr>
          <p:cNvPr id="12" name="Tijdelijke aanduiding voor afbeelding 11" descr="Afbeelding met buitenshuis, hemel, water, meer&#10;&#10;Door AI gegenereerde inhoud is mogelijk onjuist.">
            <a:extLst>
              <a:ext uri="{FF2B5EF4-FFF2-40B4-BE49-F238E27FC236}">
                <a16:creationId xmlns:a16="http://schemas.microsoft.com/office/drawing/2014/main" id="{44DF68FD-EAF7-BF8C-69FB-C54E2DE5F64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441" r="16441"/>
          <a:stretch>
            <a:fillRect/>
          </a:stretch>
        </p:blipFill>
        <p:spPr/>
      </p:pic>
    </p:spTree>
    <p:extLst>
      <p:ext uri="{BB962C8B-B14F-4D97-AF65-F5344CB8AC3E}">
        <p14:creationId xmlns:p14="http://schemas.microsoft.com/office/powerpoint/2010/main" val="594852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E23F65D-3E29-3173-0CF0-94F1C9D595FC}"/>
              </a:ext>
            </a:extLst>
          </p:cNvPr>
          <p:cNvPicPr>
            <a:picLocks noChangeAspect="1"/>
          </p:cNvPicPr>
          <p:nvPr/>
        </p:nvPicPr>
        <p:blipFill>
          <a:blip r:embed="rId3"/>
          <a:srcRect b="5714"/>
          <a:stretch>
            <a:fillRect/>
          </a:stretch>
        </p:blipFill>
        <p:spPr>
          <a:xfrm>
            <a:off x="1241529" y="0"/>
            <a:ext cx="9708942" cy="6466114"/>
          </a:xfrm>
          <a:prstGeom prst="rect">
            <a:avLst/>
          </a:prstGeom>
        </p:spPr>
      </p:pic>
    </p:spTree>
    <p:extLst>
      <p:ext uri="{BB962C8B-B14F-4D97-AF65-F5344CB8AC3E}">
        <p14:creationId xmlns:p14="http://schemas.microsoft.com/office/powerpoint/2010/main" val="2921886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53B6E95-AE78-E97A-32BE-79AD81CB9F92}"/>
              </a:ext>
            </a:extLst>
          </p:cNvPr>
          <p:cNvSpPr txBox="1">
            <a:spLocks/>
          </p:cNvSpPr>
          <p:nvPr/>
        </p:nvSpPr>
        <p:spPr>
          <a:xfrm>
            <a:off x="876693" y="741391"/>
            <a:ext cx="3455821"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dirty="0">
                <a:solidFill>
                  <a:srgbClr val="FF0000"/>
                </a:solidFill>
                <a:latin typeface="+mj-lt"/>
                <a:ea typeface="+mj-ea"/>
                <a:cs typeface="+mj-cs"/>
              </a:rPr>
              <a:t>Wat </a:t>
            </a:r>
            <a:r>
              <a:rPr lang="en-US" sz="3200" kern="1200" dirty="0" err="1">
                <a:solidFill>
                  <a:srgbClr val="FF0000"/>
                </a:solidFill>
                <a:latin typeface="+mj-lt"/>
                <a:ea typeface="+mj-ea"/>
                <a:cs typeface="+mj-cs"/>
              </a:rPr>
              <a:t>doet</a:t>
            </a:r>
            <a:r>
              <a:rPr lang="en-US" sz="3200" kern="1200" dirty="0">
                <a:solidFill>
                  <a:srgbClr val="FF0000"/>
                </a:solidFill>
                <a:latin typeface="+mj-lt"/>
                <a:ea typeface="+mj-ea"/>
                <a:cs typeface="+mj-cs"/>
              </a:rPr>
              <a:t> de </a:t>
            </a:r>
            <a:r>
              <a:rPr lang="en-US" sz="3200" kern="1200" dirty="0" err="1">
                <a:solidFill>
                  <a:srgbClr val="FF0000"/>
                </a:solidFill>
                <a:latin typeface="+mj-lt"/>
                <a:ea typeface="+mj-ea"/>
                <a:cs typeface="+mj-cs"/>
              </a:rPr>
              <a:t>provincie</a:t>
            </a:r>
            <a:r>
              <a:rPr lang="en-US" sz="3200" kern="1200" dirty="0">
                <a:solidFill>
                  <a:srgbClr val="FF0000"/>
                </a:solidFill>
                <a:latin typeface="+mj-lt"/>
                <a:ea typeface="+mj-ea"/>
                <a:cs typeface="+mj-cs"/>
              </a:rPr>
              <a:t> Utrecht?</a:t>
            </a:r>
          </a:p>
        </p:txBody>
      </p:sp>
      <p:sp>
        <p:nvSpPr>
          <p:cNvPr id="3" name="Tijdelijke aanduiding voor inhoud 2">
            <a:extLst>
              <a:ext uri="{FF2B5EF4-FFF2-40B4-BE49-F238E27FC236}">
                <a16:creationId xmlns:a16="http://schemas.microsoft.com/office/drawing/2014/main" id="{4B267370-45D1-EEC5-CF57-9844793F27EB}"/>
              </a:ext>
            </a:extLst>
          </p:cNvPr>
          <p:cNvSpPr>
            <a:spLocks noGrp="1"/>
          </p:cNvSpPr>
          <p:nvPr>
            <p:ph idx="1"/>
          </p:nvPr>
        </p:nvSpPr>
        <p:spPr>
          <a:xfrm>
            <a:off x="876693" y="2533476"/>
            <a:ext cx="3613664" cy="3447832"/>
          </a:xfrm>
        </p:spPr>
        <p:txBody>
          <a:bodyPr vert="horz" lIns="91440" tIns="45720" rIns="91440" bIns="45720" rtlCol="0" anchor="t">
            <a:normAutofit/>
          </a:bodyPr>
          <a:lstStyle/>
          <a:p>
            <a:r>
              <a:rPr lang="en-US" sz="2000" dirty="0" err="1"/>
              <a:t>Randvoorwaardenrapportage</a:t>
            </a:r>
            <a:endParaRPr lang="en-US" sz="2000" dirty="0"/>
          </a:p>
          <a:p>
            <a:r>
              <a:rPr lang="en-US" sz="2000" dirty="0" err="1"/>
              <a:t>Provinciaal</a:t>
            </a:r>
            <a:r>
              <a:rPr lang="en-US" sz="2000" dirty="0"/>
              <a:t> – </a:t>
            </a:r>
            <a:r>
              <a:rPr lang="en-US" sz="2000" dirty="0" err="1"/>
              <a:t>nationaal</a:t>
            </a:r>
            <a:r>
              <a:rPr lang="en-US" sz="2000" dirty="0"/>
              <a:t> IPO</a:t>
            </a:r>
          </a:p>
        </p:txBody>
      </p:sp>
      <p:pic>
        <p:nvPicPr>
          <p:cNvPr id="8" name="Afbeelding 7">
            <a:extLst>
              <a:ext uri="{FF2B5EF4-FFF2-40B4-BE49-F238E27FC236}">
                <a16:creationId xmlns:a16="http://schemas.microsoft.com/office/drawing/2014/main" id="{9E3FC8CE-BF9C-159F-EDF5-FBFEA6F1B7FF}"/>
              </a:ext>
            </a:extLst>
          </p:cNvPr>
          <p:cNvPicPr>
            <a:picLocks noChangeAspect="1"/>
          </p:cNvPicPr>
          <p:nvPr/>
        </p:nvPicPr>
        <p:blipFill>
          <a:blip r:embed="rId3"/>
          <a:stretch>
            <a:fillRect/>
          </a:stretch>
        </p:blipFill>
        <p:spPr>
          <a:xfrm>
            <a:off x="4987672" y="1153961"/>
            <a:ext cx="6389346" cy="4559387"/>
          </a:xfrm>
          <a:prstGeom prst="rect">
            <a:avLst/>
          </a:prstGeom>
        </p:spPr>
      </p:pic>
    </p:spTree>
    <p:extLst>
      <p:ext uri="{BB962C8B-B14F-4D97-AF65-F5344CB8AC3E}">
        <p14:creationId xmlns:p14="http://schemas.microsoft.com/office/powerpoint/2010/main" val="4216344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4841AB-C6FB-964C-BA01-6B46D4F504BE}"/>
              </a:ext>
            </a:extLst>
          </p:cNvPr>
          <p:cNvSpPr>
            <a:spLocks noGrp="1"/>
          </p:cNvSpPr>
          <p:nvPr>
            <p:ph type="ctrTitle"/>
          </p:nvPr>
        </p:nvSpPr>
        <p:spPr>
          <a:xfrm>
            <a:off x="1155700" y="1599628"/>
            <a:ext cx="9867900" cy="2306637"/>
          </a:xfrm>
        </p:spPr>
        <p:txBody>
          <a:bodyPr>
            <a:normAutofit/>
          </a:bodyPr>
          <a:lstStyle/>
          <a:p>
            <a:r>
              <a:rPr lang="nl-NL" sz="14000" dirty="0"/>
              <a:t>Welkom</a:t>
            </a:r>
          </a:p>
        </p:txBody>
      </p:sp>
      <p:sp>
        <p:nvSpPr>
          <p:cNvPr id="3" name="Ondertitel 2">
            <a:extLst>
              <a:ext uri="{FF2B5EF4-FFF2-40B4-BE49-F238E27FC236}">
                <a16:creationId xmlns:a16="http://schemas.microsoft.com/office/drawing/2014/main" id="{9119C85E-4C7D-2B46-A93F-A32FF405AD86}"/>
              </a:ext>
            </a:extLst>
          </p:cNvPr>
          <p:cNvSpPr>
            <a:spLocks noGrp="1"/>
          </p:cNvSpPr>
          <p:nvPr>
            <p:ph type="subTitle" idx="1"/>
          </p:nvPr>
        </p:nvSpPr>
        <p:spPr>
          <a:xfrm>
            <a:off x="1155700" y="3687984"/>
            <a:ext cx="9867900" cy="864536"/>
          </a:xfrm>
        </p:spPr>
        <p:txBody>
          <a:bodyPr/>
          <a:lstStyle/>
          <a:p>
            <a:r>
              <a:rPr lang="nl-NL" dirty="0" err="1"/>
              <a:t>Najaarsymposium</a:t>
            </a:r>
            <a:r>
              <a:rPr lang="nl-NL" dirty="0"/>
              <a:t> Vastgoedmonitor 2025</a:t>
            </a:r>
          </a:p>
        </p:txBody>
      </p:sp>
      <p:sp>
        <p:nvSpPr>
          <p:cNvPr id="7" name="Ondertitel 2">
            <a:extLst>
              <a:ext uri="{FF2B5EF4-FFF2-40B4-BE49-F238E27FC236}">
                <a16:creationId xmlns:a16="http://schemas.microsoft.com/office/drawing/2014/main" id="{E463E621-0341-874A-9804-C17226B14A79}"/>
              </a:ext>
            </a:extLst>
          </p:cNvPr>
          <p:cNvSpPr txBox="1">
            <a:spLocks/>
          </p:cNvSpPr>
          <p:nvPr/>
        </p:nvSpPr>
        <p:spPr>
          <a:xfrm>
            <a:off x="1155700" y="5368962"/>
            <a:ext cx="9867900" cy="4365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Arial Rounded MT Bold" panose="020F070403050403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Arial Rounded MT Bold" panose="020F070403050403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Arial Rounded MT Bold" panose="020F070403050403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Rounded MT Bold" panose="020F070403050403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Rounded MT Bold" panose="020F070403050403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200" b="0" i="0" u="none" strike="noStrike" kern="1200" cap="none" spc="0" normalizeH="0" baseline="0" noProof="0" dirty="0">
                <a:ln>
                  <a:noFill/>
                </a:ln>
                <a:solidFill>
                  <a:prstClr val="black"/>
                </a:solidFill>
                <a:effectLst/>
                <a:uLnTx/>
                <a:uFillTx/>
                <a:latin typeface="Lexend" pitchFamily="2" charset="77"/>
              </a:rPr>
              <a:t>Barneveld • Ede • Nijkerk • Renswoude • Rhenen • Scherpenzeel • Veenendaal • Wageningen</a:t>
            </a:r>
          </a:p>
        </p:txBody>
      </p:sp>
    </p:spTree>
    <p:extLst>
      <p:ext uri="{BB962C8B-B14F-4D97-AF65-F5344CB8AC3E}">
        <p14:creationId xmlns:p14="http://schemas.microsoft.com/office/powerpoint/2010/main" val="380177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F7FF928-E444-9563-DE5F-F189FCDFE8D3}"/>
              </a:ext>
            </a:extLst>
          </p:cNvPr>
          <p:cNvPicPr>
            <a:picLocks noGrp="1" noChangeAspect="1"/>
          </p:cNvPicPr>
          <p:nvPr>
            <p:ph idx="1"/>
          </p:nvPr>
        </p:nvPicPr>
        <p:blipFill>
          <a:blip r:embed="rId3"/>
          <a:stretch>
            <a:fillRect/>
          </a:stretch>
        </p:blipFill>
        <p:spPr>
          <a:xfrm>
            <a:off x="3262870" y="299993"/>
            <a:ext cx="9218413" cy="6258013"/>
          </a:xfrm>
          <a:prstGeom prst="rect">
            <a:avLst/>
          </a:prstGeom>
        </p:spPr>
      </p:pic>
      <p:sp>
        <p:nvSpPr>
          <p:cNvPr id="8" name="Titel 1">
            <a:extLst>
              <a:ext uri="{FF2B5EF4-FFF2-40B4-BE49-F238E27FC236}">
                <a16:creationId xmlns:a16="http://schemas.microsoft.com/office/drawing/2014/main" id="{8032FFC3-ADF5-6AD9-2042-220A166164C2}"/>
              </a:ext>
            </a:extLst>
          </p:cNvPr>
          <p:cNvSpPr txBox="1">
            <a:spLocks noGrp="1"/>
          </p:cNvSpPr>
          <p:nvPr>
            <p:ph type="title"/>
          </p:nvPr>
        </p:nvSpPr>
        <p:spPr>
          <a:xfrm>
            <a:off x="1001486" y="373053"/>
            <a:ext cx="3653114" cy="20047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dirty="0">
                <a:solidFill>
                  <a:srgbClr val="FF0000"/>
                </a:solidFill>
                <a:latin typeface="+mj-lt"/>
                <a:ea typeface="+mj-ea"/>
                <a:cs typeface="+mj-cs"/>
              </a:rPr>
              <a:t>Wat </a:t>
            </a:r>
            <a:r>
              <a:rPr lang="en-US" sz="3200" kern="1200" dirty="0" err="1">
                <a:solidFill>
                  <a:srgbClr val="FF0000"/>
                </a:solidFill>
                <a:latin typeface="+mj-lt"/>
                <a:ea typeface="+mj-ea"/>
                <a:cs typeface="+mj-cs"/>
              </a:rPr>
              <a:t>doet</a:t>
            </a:r>
            <a:r>
              <a:rPr lang="en-US" sz="3200" kern="1200" dirty="0">
                <a:solidFill>
                  <a:srgbClr val="FF0000"/>
                </a:solidFill>
                <a:latin typeface="+mj-lt"/>
                <a:ea typeface="+mj-ea"/>
                <a:cs typeface="+mj-cs"/>
              </a:rPr>
              <a:t> de </a:t>
            </a:r>
            <a:r>
              <a:rPr lang="en-US" sz="3200" kern="1200" dirty="0" err="1">
                <a:solidFill>
                  <a:srgbClr val="FF0000"/>
                </a:solidFill>
                <a:latin typeface="+mj-lt"/>
                <a:ea typeface="+mj-ea"/>
                <a:cs typeface="+mj-cs"/>
              </a:rPr>
              <a:t>provincie</a:t>
            </a:r>
            <a:r>
              <a:rPr lang="en-US" sz="3200" kern="1200" dirty="0">
                <a:solidFill>
                  <a:srgbClr val="FF0000"/>
                </a:solidFill>
                <a:latin typeface="+mj-lt"/>
                <a:ea typeface="+mj-ea"/>
                <a:cs typeface="+mj-cs"/>
              </a:rPr>
              <a:t> Utrecht?</a:t>
            </a:r>
          </a:p>
        </p:txBody>
      </p:sp>
      <p:sp>
        <p:nvSpPr>
          <p:cNvPr id="9" name="Tijdelijke aanduiding voor inhoud 2">
            <a:extLst>
              <a:ext uri="{FF2B5EF4-FFF2-40B4-BE49-F238E27FC236}">
                <a16:creationId xmlns:a16="http://schemas.microsoft.com/office/drawing/2014/main" id="{1562E474-7B4C-E360-6B97-34D2F569C94E}"/>
              </a:ext>
            </a:extLst>
          </p:cNvPr>
          <p:cNvSpPr txBox="1">
            <a:spLocks/>
          </p:cNvSpPr>
          <p:nvPr/>
        </p:nvSpPr>
        <p:spPr>
          <a:xfrm>
            <a:off x="1001486" y="3037114"/>
            <a:ext cx="4109357" cy="34478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err="1"/>
              <a:t>Programma</a:t>
            </a:r>
            <a:r>
              <a:rPr lang="en-US" sz="2000" dirty="0"/>
              <a:t> </a:t>
            </a:r>
            <a:r>
              <a:rPr lang="en-US" sz="2000" dirty="0" err="1"/>
              <a:t>versnelling</a:t>
            </a:r>
            <a:r>
              <a:rPr lang="en-US" sz="2000" dirty="0"/>
              <a:t> </a:t>
            </a:r>
          </a:p>
          <a:p>
            <a:pPr marL="0" indent="0">
              <a:buNone/>
            </a:pPr>
            <a:r>
              <a:rPr lang="en-US" sz="2000" dirty="0"/>
              <a:t>woningbouw</a:t>
            </a:r>
          </a:p>
        </p:txBody>
      </p:sp>
    </p:spTree>
    <p:extLst>
      <p:ext uri="{BB962C8B-B14F-4D97-AF65-F5344CB8AC3E}">
        <p14:creationId xmlns:p14="http://schemas.microsoft.com/office/powerpoint/2010/main" val="409874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C9D19-3666-F4F5-4CC7-C01777287413}"/>
              </a:ext>
            </a:extLst>
          </p:cNvPr>
          <p:cNvSpPr>
            <a:spLocks noGrp="1"/>
          </p:cNvSpPr>
          <p:nvPr>
            <p:ph type="ctrTitle"/>
          </p:nvPr>
        </p:nvSpPr>
        <p:spPr>
          <a:xfrm>
            <a:off x="79727" y="575361"/>
            <a:ext cx="6480048" cy="1447101"/>
          </a:xfrm>
        </p:spPr>
        <p:txBody>
          <a:bodyPr>
            <a:normAutofit/>
          </a:bodyPr>
          <a:lstStyle/>
          <a:p>
            <a:r>
              <a:rPr lang="nl-NL" sz="2800" dirty="0">
                <a:solidFill>
                  <a:srgbClr val="FF0000"/>
                </a:solidFill>
              </a:rPr>
              <a:t>Is de provincie roeier of roeper?</a:t>
            </a:r>
            <a:br>
              <a:rPr lang="nl-NL" sz="2800" dirty="0">
                <a:solidFill>
                  <a:srgbClr val="FF0000"/>
                </a:solidFill>
              </a:rPr>
            </a:br>
            <a:endParaRPr lang="nl-NL" sz="2800" dirty="0">
              <a:solidFill>
                <a:srgbClr val="FF0000"/>
              </a:solidFill>
            </a:endParaRPr>
          </a:p>
        </p:txBody>
      </p:sp>
      <p:pic>
        <p:nvPicPr>
          <p:cNvPr id="2050" name="Picture 2" descr="Megaphone Roar SVG PNG: Cut Ready Digital Design for Cricut Silhouette">
            <a:extLst>
              <a:ext uri="{FF2B5EF4-FFF2-40B4-BE49-F238E27FC236}">
                <a16:creationId xmlns:a16="http://schemas.microsoft.com/office/drawing/2014/main" id="{D03687DB-FB18-89B4-239B-289700CFF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032" y="2472192"/>
            <a:ext cx="4861832" cy="386987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2BC6796-B366-902D-EC1D-48F6DCACE5C3}"/>
              </a:ext>
            </a:extLst>
          </p:cNvPr>
          <p:cNvSpPr txBox="1"/>
          <p:nvPr/>
        </p:nvSpPr>
        <p:spPr>
          <a:xfrm rot="20898546">
            <a:off x="5266944" y="2133902"/>
            <a:ext cx="3253839" cy="369332"/>
          </a:xfrm>
          <a:prstGeom prst="rect">
            <a:avLst/>
          </a:prstGeom>
          <a:noFill/>
        </p:spPr>
        <p:txBody>
          <a:bodyPr wrap="none" rtlCol="0">
            <a:spAutoFit/>
          </a:bodyPr>
          <a:lstStyle/>
          <a:p>
            <a:r>
              <a:rPr lang="nl-NL" dirty="0"/>
              <a:t>Het gaat niet goed met de haas</a:t>
            </a:r>
          </a:p>
        </p:txBody>
      </p:sp>
      <p:sp>
        <p:nvSpPr>
          <p:cNvPr id="5" name="Tekstvak 4">
            <a:extLst>
              <a:ext uri="{FF2B5EF4-FFF2-40B4-BE49-F238E27FC236}">
                <a16:creationId xmlns:a16="http://schemas.microsoft.com/office/drawing/2014/main" id="{D4233B28-428B-1368-3DB9-6F66DC331CF5}"/>
              </a:ext>
            </a:extLst>
          </p:cNvPr>
          <p:cNvSpPr txBox="1"/>
          <p:nvPr/>
        </p:nvSpPr>
        <p:spPr>
          <a:xfrm>
            <a:off x="5517163" y="3429000"/>
            <a:ext cx="4718984" cy="369332"/>
          </a:xfrm>
          <a:prstGeom prst="rect">
            <a:avLst/>
          </a:prstGeom>
          <a:noFill/>
        </p:spPr>
        <p:txBody>
          <a:bodyPr wrap="none" rtlCol="0">
            <a:spAutoFit/>
          </a:bodyPr>
          <a:lstStyle/>
          <a:p>
            <a:r>
              <a:rPr lang="nl-NL" dirty="0"/>
              <a:t>Er moet toekomst bestendig gebouwd worden</a:t>
            </a:r>
          </a:p>
        </p:txBody>
      </p:sp>
      <p:sp>
        <p:nvSpPr>
          <p:cNvPr id="6" name="Tekstvak 5">
            <a:extLst>
              <a:ext uri="{FF2B5EF4-FFF2-40B4-BE49-F238E27FC236}">
                <a16:creationId xmlns:a16="http://schemas.microsoft.com/office/drawing/2014/main" id="{D976AED4-6A29-6D58-1774-FF1A6435CBC6}"/>
              </a:ext>
            </a:extLst>
          </p:cNvPr>
          <p:cNvSpPr txBox="1"/>
          <p:nvPr/>
        </p:nvSpPr>
        <p:spPr>
          <a:xfrm rot="371056">
            <a:off x="5373624" y="4554001"/>
            <a:ext cx="4611583" cy="646331"/>
          </a:xfrm>
          <a:prstGeom prst="rect">
            <a:avLst/>
          </a:prstGeom>
          <a:noFill/>
        </p:spPr>
        <p:txBody>
          <a:bodyPr wrap="none" rtlCol="0">
            <a:spAutoFit/>
          </a:bodyPr>
          <a:lstStyle/>
          <a:p>
            <a:r>
              <a:rPr lang="nl-NL" dirty="0"/>
              <a:t>Meer woningen in het buitengebied betekent </a:t>
            </a:r>
          </a:p>
          <a:p>
            <a:r>
              <a:rPr lang="nl-NL" dirty="0"/>
              <a:t>ook dat groen moet meegroeien</a:t>
            </a:r>
          </a:p>
        </p:txBody>
      </p:sp>
    </p:spTree>
    <p:extLst>
      <p:ext uri="{BB962C8B-B14F-4D97-AF65-F5344CB8AC3E}">
        <p14:creationId xmlns:p14="http://schemas.microsoft.com/office/powerpoint/2010/main" val="1391060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5C1F64-398C-4EE8-E9E5-ED70E5648E54}"/>
              </a:ext>
            </a:extLst>
          </p:cNvPr>
          <p:cNvSpPr>
            <a:spLocks noGrp="1"/>
          </p:cNvSpPr>
          <p:nvPr>
            <p:ph type="title"/>
          </p:nvPr>
        </p:nvSpPr>
        <p:spPr/>
        <p:txBody>
          <a:bodyPr>
            <a:normAutofit/>
          </a:bodyPr>
          <a:lstStyle/>
          <a:p>
            <a:r>
              <a:rPr lang="nl-NL" sz="3200" dirty="0">
                <a:solidFill>
                  <a:srgbClr val="FF0000"/>
                </a:solidFill>
              </a:rPr>
              <a:t>Roeien én roepen</a:t>
            </a:r>
          </a:p>
        </p:txBody>
      </p:sp>
      <p:sp>
        <p:nvSpPr>
          <p:cNvPr id="3" name="Tijdelijke aanduiding voor inhoud 2">
            <a:extLst>
              <a:ext uri="{FF2B5EF4-FFF2-40B4-BE49-F238E27FC236}">
                <a16:creationId xmlns:a16="http://schemas.microsoft.com/office/drawing/2014/main" id="{31DBEBA7-3C18-D016-B2FA-703558DF70B4}"/>
              </a:ext>
            </a:extLst>
          </p:cNvPr>
          <p:cNvSpPr>
            <a:spLocks noGrp="1"/>
          </p:cNvSpPr>
          <p:nvPr>
            <p:ph idx="1"/>
          </p:nvPr>
        </p:nvSpPr>
        <p:spPr/>
        <p:txBody>
          <a:bodyPr>
            <a:normAutofit fontScale="92500" lnSpcReduction="20000"/>
          </a:bodyPr>
          <a:lstStyle/>
          <a:p>
            <a:r>
              <a:rPr lang="nl-NL" sz="2400" dirty="0"/>
              <a:t>Roeper: ook de provincie stelt eisen en de stapeling van eisen is een knelpunt voor veel projecten</a:t>
            </a:r>
          </a:p>
          <a:p>
            <a:pPr marL="0" indent="0">
              <a:buNone/>
            </a:pPr>
            <a:endParaRPr lang="nl-NL" dirty="0"/>
          </a:p>
          <a:p>
            <a:r>
              <a:rPr lang="nl-NL" sz="2400" dirty="0"/>
              <a:t>Maar ook roeier!!  Welke maatregelen zien wij als werkend in de woningbouwversnelling?</a:t>
            </a:r>
          </a:p>
          <a:p>
            <a:pPr marL="0" indent="0">
              <a:buNone/>
            </a:pPr>
            <a:endParaRPr lang="nl-NL" dirty="0"/>
          </a:p>
          <a:p>
            <a:pPr marL="0" indent="0">
              <a:buNone/>
            </a:pPr>
            <a:r>
              <a:rPr lang="nl-NL" dirty="0"/>
              <a:t>	</a:t>
            </a:r>
          </a:p>
          <a:p>
            <a:pPr marL="0" indent="0">
              <a:buNone/>
            </a:pPr>
            <a:br>
              <a:rPr lang="nl-NL" dirty="0"/>
            </a:br>
            <a:r>
              <a:rPr lang="nl-NL" dirty="0"/>
              <a:t>		</a:t>
            </a:r>
          </a:p>
          <a:p>
            <a:pPr marL="0" indent="0">
              <a:buNone/>
            </a:pPr>
            <a:endParaRPr lang="nl-NL" dirty="0"/>
          </a:p>
          <a:p>
            <a:endParaRPr lang="nl-NL" dirty="0"/>
          </a:p>
        </p:txBody>
      </p:sp>
    </p:spTree>
    <p:extLst>
      <p:ext uri="{BB962C8B-B14F-4D97-AF65-F5344CB8AC3E}">
        <p14:creationId xmlns:p14="http://schemas.microsoft.com/office/powerpoint/2010/main" val="4538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EF517-429B-8C8B-D88F-EC7AFBFF9C4C}"/>
              </a:ext>
            </a:extLst>
          </p:cNvPr>
          <p:cNvSpPr>
            <a:spLocks noGrp="1"/>
          </p:cNvSpPr>
          <p:nvPr>
            <p:ph type="title"/>
          </p:nvPr>
        </p:nvSpPr>
        <p:spPr/>
        <p:txBody>
          <a:bodyPr/>
          <a:lstStyle/>
          <a:p>
            <a:r>
              <a:rPr lang="nl-NL" dirty="0">
                <a:solidFill>
                  <a:srgbClr val="FF0000"/>
                </a:solidFill>
              </a:rPr>
              <a:t>Voorbeelden</a:t>
            </a:r>
          </a:p>
        </p:txBody>
      </p:sp>
      <p:sp>
        <p:nvSpPr>
          <p:cNvPr id="5" name="Tijdelijke aanduiding voor inhoud 4">
            <a:extLst>
              <a:ext uri="{FF2B5EF4-FFF2-40B4-BE49-F238E27FC236}">
                <a16:creationId xmlns:a16="http://schemas.microsoft.com/office/drawing/2014/main" id="{AF8BEA14-B489-D153-4F60-A52A170284F1}"/>
              </a:ext>
            </a:extLst>
          </p:cNvPr>
          <p:cNvSpPr>
            <a:spLocks noGrp="1"/>
          </p:cNvSpPr>
          <p:nvPr>
            <p:ph idx="1"/>
          </p:nvPr>
        </p:nvSpPr>
        <p:spPr/>
        <p:txBody>
          <a:bodyPr/>
          <a:lstStyle/>
          <a:p>
            <a:pPr marL="0" indent="0">
              <a:buNone/>
            </a:pPr>
            <a:r>
              <a:rPr lang="nl-NL" dirty="0"/>
              <a:t>SMP landelijk gebied</a:t>
            </a:r>
          </a:p>
          <a:p>
            <a:pPr marL="0" indent="0">
              <a:buNone/>
            </a:pPr>
            <a:endParaRPr lang="nl-NL" dirty="0"/>
          </a:p>
          <a:p>
            <a:pPr marL="0" indent="0">
              <a:buNone/>
            </a:pPr>
            <a:endParaRPr lang="nl-NL" dirty="0"/>
          </a:p>
          <a:p>
            <a:pPr marL="0" indent="0">
              <a:buNone/>
            </a:pPr>
            <a:endParaRPr lang="nl-NL" dirty="0"/>
          </a:p>
          <a:p>
            <a:pPr marL="0" indent="0">
              <a:buNone/>
            </a:pPr>
            <a:r>
              <a:rPr lang="nl-NL" dirty="0"/>
              <a:t>Utrechtse aanpak: </a:t>
            </a:r>
          </a:p>
          <a:p>
            <a:pPr marL="0" indent="0">
              <a:buNone/>
            </a:pPr>
            <a:r>
              <a:rPr lang="nl-NL" dirty="0"/>
              <a:t>meer maatwerk. Hoe kan het wel?</a:t>
            </a:r>
          </a:p>
          <a:p>
            <a:endParaRPr lang="nl-NL" dirty="0"/>
          </a:p>
        </p:txBody>
      </p:sp>
      <p:graphicFrame>
        <p:nvGraphicFramePr>
          <p:cNvPr id="6" name="Diagram 5">
            <a:extLst>
              <a:ext uri="{FF2B5EF4-FFF2-40B4-BE49-F238E27FC236}">
                <a16:creationId xmlns:a16="http://schemas.microsoft.com/office/drawing/2014/main" id="{E3C518B5-A9C2-D54A-E0D0-30BDF46BDFEA}"/>
              </a:ext>
            </a:extLst>
          </p:cNvPr>
          <p:cNvGraphicFramePr/>
          <p:nvPr/>
        </p:nvGraphicFramePr>
        <p:xfrm>
          <a:off x="6585626" y="2094717"/>
          <a:ext cx="4768175" cy="4217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descr="Waar komt 'mijn naam is haas' vandaan?">
            <a:extLst>
              <a:ext uri="{FF2B5EF4-FFF2-40B4-BE49-F238E27FC236}">
                <a16:creationId xmlns:a16="http://schemas.microsoft.com/office/drawing/2014/main" id="{8FE923F4-7F97-3997-1D48-52FC3C68F6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3281" y="1466076"/>
            <a:ext cx="2012345" cy="14369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447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D79F-BBAA-05D7-31D0-CA890704FE93}"/>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5A63CBFF-23BB-C9E8-8578-81F4D6E3A3C9}"/>
              </a:ext>
            </a:extLst>
          </p:cNvPr>
          <p:cNvSpPr>
            <a:spLocks noGrp="1"/>
          </p:cNvSpPr>
          <p:nvPr>
            <p:ph type="title"/>
          </p:nvPr>
        </p:nvSpPr>
        <p:spPr>
          <a:xfrm>
            <a:off x="5522914" y="783764"/>
            <a:ext cx="4754623" cy="2852737"/>
          </a:xfrm>
        </p:spPr>
        <p:txBody>
          <a:bodyPr/>
          <a:lstStyle/>
          <a:p>
            <a:r>
              <a:rPr lang="nl-NL" dirty="0"/>
              <a:t> </a:t>
            </a:r>
          </a:p>
        </p:txBody>
      </p:sp>
      <p:sp>
        <p:nvSpPr>
          <p:cNvPr id="4" name="Tijdelijke aanduiding voor tekst 3">
            <a:extLst>
              <a:ext uri="{FF2B5EF4-FFF2-40B4-BE49-F238E27FC236}">
                <a16:creationId xmlns:a16="http://schemas.microsoft.com/office/drawing/2014/main" id="{CB560A3C-C535-FA0C-0090-1AD623E345A3}"/>
              </a:ext>
            </a:extLst>
          </p:cNvPr>
          <p:cNvSpPr>
            <a:spLocks noGrp="1"/>
          </p:cNvSpPr>
          <p:nvPr>
            <p:ph type="body" idx="1"/>
          </p:nvPr>
        </p:nvSpPr>
        <p:spPr>
          <a:xfrm>
            <a:off x="1117600" y="895351"/>
            <a:ext cx="9956800" cy="2152649"/>
          </a:xfrm>
        </p:spPr>
        <p:txBody>
          <a:bodyPr>
            <a:normAutofit/>
          </a:bodyPr>
          <a:lstStyle/>
          <a:p>
            <a:r>
              <a:rPr lang="nl-NL" sz="5400" dirty="0">
                <a:solidFill>
                  <a:srgbClr val="2700FF"/>
                </a:solidFill>
                <a:ea typeface="+mj-ea"/>
                <a:cs typeface="+mj-cs"/>
              </a:rPr>
              <a:t>Roeiers en Roepers</a:t>
            </a:r>
          </a:p>
          <a:p>
            <a:r>
              <a:rPr lang="nl-NL" sz="3000" dirty="0">
                <a:solidFill>
                  <a:schemeClr val="tx1"/>
                </a:solidFill>
              </a:rPr>
              <a:t>Welke oplossingen zien zij? </a:t>
            </a:r>
          </a:p>
        </p:txBody>
      </p:sp>
      <p:sp>
        <p:nvSpPr>
          <p:cNvPr id="2" name="Tekstvak 1">
            <a:extLst>
              <a:ext uri="{FF2B5EF4-FFF2-40B4-BE49-F238E27FC236}">
                <a16:creationId xmlns:a16="http://schemas.microsoft.com/office/drawing/2014/main" id="{9FDCF067-13B4-BD81-3935-802BD5915B93}"/>
              </a:ext>
            </a:extLst>
          </p:cNvPr>
          <p:cNvSpPr txBox="1"/>
          <p:nvPr/>
        </p:nvSpPr>
        <p:spPr>
          <a:xfrm>
            <a:off x="1117599" y="3159587"/>
            <a:ext cx="9795823" cy="1938992"/>
          </a:xfrm>
          <a:prstGeom prst="rect">
            <a:avLst/>
          </a:prstGeom>
          <a:noFill/>
        </p:spPr>
        <p:txBody>
          <a:bodyPr wrap="square">
            <a:spAutoFit/>
          </a:bodyPr>
          <a:lstStyle/>
          <a:p>
            <a:pPr marL="514350" indent="-514350">
              <a:buFont typeface="+mj-lt"/>
              <a:buAutoNum type="arabicPeriod"/>
            </a:pPr>
            <a:r>
              <a:rPr lang="nl-NL" sz="3000" dirty="0"/>
              <a:t>Arjen Kleijer (BPD), </a:t>
            </a:r>
          </a:p>
          <a:p>
            <a:pPr marL="514350" indent="-514350">
              <a:buFont typeface="+mj-lt"/>
              <a:buAutoNum type="arabicPeriod"/>
            </a:pPr>
            <a:r>
              <a:rPr lang="nl-NL" sz="3000" dirty="0"/>
              <a:t>Arne van Eindhoven en </a:t>
            </a:r>
            <a:r>
              <a:rPr lang="nl-NL" sz="3000" dirty="0" err="1"/>
              <a:t>Wicha</a:t>
            </a:r>
            <a:r>
              <a:rPr lang="nl-NL" sz="3000" dirty="0"/>
              <a:t> </a:t>
            </a:r>
            <a:r>
              <a:rPr lang="nl-NL" sz="3000" dirty="0" err="1"/>
              <a:t>Benus</a:t>
            </a:r>
            <a:r>
              <a:rPr lang="nl-NL" sz="3000" dirty="0"/>
              <a:t> (Platform Biobased Bouwen FoodValley)  </a:t>
            </a:r>
          </a:p>
          <a:p>
            <a:pPr marL="514350" indent="-514350">
              <a:buFont typeface="+mj-lt"/>
              <a:buAutoNum type="arabicPeriod"/>
            </a:pPr>
            <a:r>
              <a:rPr lang="nl-NL" sz="3000" dirty="0"/>
              <a:t>Paul van Eijk (Waterschap Vallei en Veluwe)</a:t>
            </a:r>
            <a:r>
              <a:rPr lang="nl-NL" sz="3000" dirty="0">
                <a:latin typeface="Lexend" pitchFamily="2" charset="77"/>
              </a:rPr>
              <a:t>  </a:t>
            </a:r>
          </a:p>
        </p:txBody>
      </p:sp>
    </p:spTree>
    <p:extLst>
      <p:ext uri="{BB962C8B-B14F-4D97-AF65-F5344CB8AC3E}">
        <p14:creationId xmlns:p14="http://schemas.microsoft.com/office/powerpoint/2010/main" val="2651459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BB5AB858-FC0E-B420-DE62-34B9A578F143}"/>
              </a:ext>
            </a:extLst>
          </p:cNvPr>
          <p:cNvSpPr/>
          <p:nvPr/>
        </p:nvSpPr>
        <p:spPr>
          <a:xfrm>
            <a:off x="1" y="-3"/>
            <a:ext cx="12192000" cy="68580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11B66BE-4CC2-E5B0-3C8E-89A01E41F0D6}"/>
              </a:ext>
            </a:extLst>
          </p:cNvPr>
          <p:cNvSpPr/>
          <p:nvPr/>
        </p:nvSpPr>
        <p:spPr>
          <a:xfrm>
            <a:off x="2182758" y="204401"/>
            <a:ext cx="4464887" cy="3140038"/>
          </a:xfrm>
          <a:prstGeom prst="rect">
            <a:avLst/>
          </a:prstGeom>
          <a:blipFill>
            <a:blip r:embed="rId3">
              <a:extLst>
                <a:ext uri="{28A0092B-C50C-407E-A947-70E740481C1C}">
                  <a14:useLocalDpi xmlns:a14="http://schemas.microsoft.com/office/drawing/2010/main" val="0"/>
                </a:ext>
              </a:extLst>
            </a:blip>
            <a:srcRect/>
            <a:stretch>
              <a:fillRect l="-20000" r="-20000"/>
            </a:stretch>
          </a:blipFill>
          <a:ln>
            <a:solidFill>
              <a:schemeClr val="tx1"/>
            </a:solidFill>
          </a:ln>
        </p:spPr>
        <p:style>
          <a:lnRef idx="2">
            <a:schemeClr val="accent6">
              <a:shade val="50000"/>
              <a:hueOff val="0"/>
              <a:satOff val="0"/>
              <a:lumOff val="0"/>
              <a:alphaOff val="0"/>
            </a:schemeClr>
          </a:lnRef>
          <a:fillRef idx="1">
            <a:scrgbClr r="0" g="0" b="0"/>
          </a:fillRef>
          <a:effectRef idx="0">
            <a:schemeClr val="accent6">
              <a:shade val="50000"/>
              <a:hueOff val="0"/>
              <a:satOff val="0"/>
              <a:lumOff val="0"/>
              <a:alphaOff val="0"/>
            </a:schemeClr>
          </a:effectRef>
          <a:fontRef idx="minor">
            <a:schemeClr val="lt1"/>
          </a:fontRef>
        </p:style>
        <p:txBody>
          <a:bodyPr/>
          <a:lstStyle/>
          <a:p>
            <a:endParaRPr lang="nl-NL" dirty="0"/>
          </a:p>
        </p:txBody>
      </p:sp>
      <p:sp>
        <p:nvSpPr>
          <p:cNvPr id="5" name="Rechthoek 4">
            <a:extLst>
              <a:ext uri="{FF2B5EF4-FFF2-40B4-BE49-F238E27FC236}">
                <a16:creationId xmlns:a16="http://schemas.microsoft.com/office/drawing/2014/main" id="{B348874D-0883-2FF0-E6D4-AEC5A14631CB}"/>
              </a:ext>
            </a:extLst>
          </p:cNvPr>
          <p:cNvSpPr/>
          <p:nvPr/>
        </p:nvSpPr>
        <p:spPr>
          <a:xfrm>
            <a:off x="6763627" y="204400"/>
            <a:ext cx="3292675" cy="3140038"/>
          </a:xfrm>
          <a:prstGeom prst="rect">
            <a:avLst/>
          </a:prstGeom>
          <a:blipFill>
            <a:blip r:embed="rId4">
              <a:extLst>
                <a:ext uri="{28A0092B-C50C-407E-A947-70E740481C1C}">
                  <a14:useLocalDpi xmlns:a14="http://schemas.microsoft.com/office/drawing/2010/main" val="0"/>
                </a:ext>
              </a:extLst>
            </a:blip>
            <a:srcRect/>
            <a:stretch>
              <a:fillRect l="-25000" r="-25000"/>
            </a:stretch>
          </a:blipFill>
          <a:ln>
            <a:solidFill>
              <a:schemeClr val="tx1"/>
            </a:solidFill>
          </a:ln>
        </p:spPr>
        <p:style>
          <a:lnRef idx="2">
            <a:schemeClr val="accent6">
              <a:shade val="50000"/>
              <a:hueOff val="147370"/>
              <a:satOff val="-6442"/>
              <a:lumOff val="17584"/>
              <a:alphaOff val="0"/>
            </a:schemeClr>
          </a:lnRef>
          <a:fillRef idx="1">
            <a:scrgbClr r="0" g="0" b="0"/>
          </a:fillRef>
          <a:effectRef idx="0">
            <a:schemeClr val="accent6">
              <a:shade val="50000"/>
              <a:hueOff val="147370"/>
              <a:satOff val="-6442"/>
              <a:lumOff val="17584"/>
              <a:alphaOff val="0"/>
            </a:schemeClr>
          </a:effectRef>
          <a:fontRef idx="minor">
            <a:schemeClr val="lt1"/>
          </a:fontRef>
        </p:style>
        <p:txBody>
          <a:bodyPr/>
          <a:lstStyle/>
          <a:p>
            <a:endParaRPr lang="nl-NL" dirty="0"/>
          </a:p>
        </p:txBody>
      </p:sp>
      <p:sp>
        <p:nvSpPr>
          <p:cNvPr id="6" name="Rechthoek 5">
            <a:extLst>
              <a:ext uri="{FF2B5EF4-FFF2-40B4-BE49-F238E27FC236}">
                <a16:creationId xmlns:a16="http://schemas.microsoft.com/office/drawing/2014/main" id="{ED3D1919-B439-6A66-5964-68B535250AF9}"/>
              </a:ext>
            </a:extLst>
          </p:cNvPr>
          <p:cNvSpPr/>
          <p:nvPr/>
        </p:nvSpPr>
        <p:spPr>
          <a:xfrm>
            <a:off x="8853100" y="3466745"/>
            <a:ext cx="3180808" cy="3140038"/>
          </a:xfrm>
          <a:prstGeom prst="rect">
            <a:avLst/>
          </a:prstGeom>
          <a:blipFill>
            <a:blip r:embed="rId5">
              <a:extLst>
                <a:ext uri="{28A0092B-C50C-407E-A947-70E740481C1C}">
                  <a14:useLocalDpi xmlns:a14="http://schemas.microsoft.com/office/drawing/2010/main" val="0"/>
                </a:ext>
              </a:extLst>
            </a:blip>
            <a:srcRect/>
            <a:stretch>
              <a:fillRect l="-48000" r="-48000"/>
            </a:stretch>
          </a:blipFill>
          <a:ln>
            <a:solidFill>
              <a:schemeClr val="tx1"/>
            </a:solidFill>
          </a:ln>
        </p:spPr>
        <p:style>
          <a:lnRef idx="2">
            <a:schemeClr val="accent6">
              <a:shade val="50000"/>
              <a:hueOff val="294739"/>
              <a:satOff val="-12884"/>
              <a:lumOff val="35169"/>
              <a:alphaOff val="0"/>
            </a:schemeClr>
          </a:lnRef>
          <a:fillRef idx="1">
            <a:scrgbClr r="0" g="0" b="0"/>
          </a:fillRef>
          <a:effectRef idx="0">
            <a:schemeClr val="accent6">
              <a:shade val="50000"/>
              <a:hueOff val="294739"/>
              <a:satOff val="-12884"/>
              <a:lumOff val="35169"/>
              <a:alphaOff val="0"/>
            </a:schemeClr>
          </a:effectRef>
          <a:fontRef idx="minor">
            <a:schemeClr val="lt1"/>
          </a:fontRef>
        </p:style>
        <p:txBody>
          <a:bodyPr/>
          <a:lstStyle/>
          <a:p>
            <a:endParaRPr lang="nl-NL"/>
          </a:p>
        </p:txBody>
      </p:sp>
      <p:sp>
        <p:nvSpPr>
          <p:cNvPr id="7" name="Rechthoek 6">
            <a:extLst>
              <a:ext uri="{FF2B5EF4-FFF2-40B4-BE49-F238E27FC236}">
                <a16:creationId xmlns:a16="http://schemas.microsoft.com/office/drawing/2014/main" id="{636A85F5-32EE-E135-F594-EE3719A931D4}"/>
              </a:ext>
            </a:extLst>
          </p:cNvPr>
          <p:cNvSpPr/>
          <p:nvPr/>
        </p:nvSpPr>
        <p:spPr>
          <a:xfrm>
            <a:off x="10182008" y="206824"/>
            <a:ext cx="1851900" cy="1125674"/>
          </a:xfrm>
          <a:prstGeom prst="rect">
            <a:avLst/>
          </a:prstGeom>
          <a:blipFill dpi="0" rotWithShape="1">
            <a:blip r:embed="rId6">
              <a:alphaModFix amt="41000"/>
              <a:extLst>
                <a:ext uri="{28A0092B-C50C-407E-A947-70E740481C1C}">
                  <a14:useLocalDpi xmlns:a14="http://schemas.microsoft.com/office/drawing/2010/main" val="0"/>
                </a:ext>
              </a:extLst>
            </a:blip>
            <a:srcRect/>
            <a:stretch>
              <a:fillRect l="-6000" r="-6000"/>
            </a:stretch>
          </a:blipFill>
          <a:ln>
            <a:solidFill>
              <a:schemeClr val="tx1"/>
            </a:solidFill>
          </a:ln>
        </p:spPr>
        <p:style>
          <a:lnRef idx="2">
            <a:schemeClr val="accent6">
              <a:shade val="50000"/>
              <a:hueOff val="147370"/>
              <a:satOff val="-6442"/>
              <a:lumOff val="17584"/>
              <a:alphaOff val="0"/>
            </a:schemeClr>
          </a:lnRef>
          <a:fillRef idx="1">
            <a:scrgbClr r="0" g="0" b="0"/>
          </a:fillRef>
          <a:effectRef idx="0">
            <a:schemeClr val="accent6">
              <a:shade val="50000"/>
              <a:hueOff val="147370"/>
              <a:satOff val="-6442"/>
              <a:lumOff val="17584"/>
              <a:alphaOff val="0"/>
            </a:schemeClr>
          </a:effectRef>
          <a:fontRef idx="minor">
            <a:schemeClr val="lt1"/>
          </a:fontRef>
        </p:style>
        <p:txBody>
          <a:bodyPr/>
          <a:lstStyle/>
          <a:p>
            <a:endParaRPr lang="nl-NL"/>
          </a:p>
        </p:txBody>
      </p:sp>
      <p:sp>
        <p:nvSpPr>
          <p:cNvPr id="15" name="Rechthoek 14">
            <a:extLst>
              <a:ext uri="{FF2B5EF4-FFF2-40B4-BE49-F238E27FC236}">
                <a16:creationId xmlns:a16="http://schemas.microsoft.com/office/drawing/2014/main" id="{49F284C3-DDFA-9E82-7EB6-9DB25EA2060C}"/>
              </a:ext>
            </a:extLst>
          </p:cNvPr>
          <p:cNvSpPr/>
          <p:nvPr/>
        </p:nvSpPr>
        <p:spPr>
          <a:xfrm>
            <a:off x="10185592" y="1449955"/>
            <a:ext cx="1851900" cy="1899888"/>
          </a:xfrm>
          <a:prstGeom prst="rect">
            <a:avLst/>
          </a:prstGeom>
          <a:blipFill dpi="0" rotWithShape="1">
            <a:blip r:embed="rId7">
              <a:extLst>
                <a:ext uri="{837473B0-CC2E-450A-ABE3-18F120FF3D39}">
                  <a1611:picAttrSrcUrl xmlns:a1611="http://schemas.microsoft.com/office/drawing/2016/11/main" r:id="rId8"/>
                </a:ext>
              </a:extLst>
            </a:blip>
            <a:srcRect/>
            <a:stretch>
              <a:fillRect l="-38000" r="-37000"/>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AB192298-DC35-8AE1-B68E-162769681BC5}"/>
              </a:ext>
            </a:extLst>
          </p:cNvPr>
          <p:cNvSpPr txBox="1"/>
          <p:nvPr/>
        </p:nvSpPr>
        <p:spPr>
          <a:xfrm>
            <a:off x="3046742" y="361467"/>
            <a:ext cx="4679618" cy="584775"/>
          </a:xfrm>
          <a:prstGeom prst="rect">
            <a:avLst/>
          </a:prstGeom>
          <a:noFill/>
        </p:spPr>
        <p:txBody>
          <a:bodyPr wrap="square" rtlCol="0">
            <a:spAutoFit/>
          </a:bodyPr>
          <a:lstStyle/>
          <a:p>
            <a:r>
              <a:rPr lang="nl-NL" sz="3200" b="1" dirty="0"/>
              <a:t>BIOBASED</a:t>
            </a:r>
          </a:p>
        </p:txBody>
      </p:sp>
      <p:sp>
        <p:nvSpPr>
          <p:cNvPr id="17" name="Tekstvak 16">
            <a:extLst>
              <a:ext uri="{FF2B5EF4-FFF2-40B4-BE49-F238E27FC236}">
                <a16:creationId xmlns:a16="http://schemas.microsoft.com/office/drawing/2014/main" id="{39B2F8D9-6C7A-BECF-34EC-AA979A38C5C4}"/>
              </a:ext>
            </a:extLst>
          </p:cNvPr>
          <p:cNvSpPr txBox="1"/>
          <p:nvPr/>
        </p:nvSpPr>
        <p:spPr>
          <a:xfrm>
            <a:off x="6993553" y="2193298"/>
            <a:ext cx="3082483" cy="1077218"/>
          </a:xfrm>
          <a:prstGeom prst="rect">
            <a:avLst/>
          </a:prstGeom>
          <a:noFill/>
        </p:spPr>
        <p:txBody>
          <a:bodyPr wrap="square" rtlCol="0">
            <a:spAutoFit/>
          </a:bodyPr>
          <a:lstStyle/>
          <a:p>
            <a:r>
              <a:rPr lang="nl-NL" sz="3200" b="1" dirty="0"/>
              <a:t>CARBON</a:t>
            </a:r>
            <a:r>
              <a:rPr lang="nl-NL" sz="3200" b="1" dirty="0">
                <a:solidFill>
                  <a:schemeClr val="accent3">
                    <a:lumMod val="20000"/>
                    <a:lumOff val="80000"/>
                  </a:schemeClr>
                </a:solidFill>
              </a:rPr>
              <a:t> </a:t>
            </a:r>
          </a:p>
          <a:p>
            <a:r>
              <a:rPr lang="nl-NL" sz="3200" b="1" dirty="0">
                <a:solidFill>
                  <a:schemeClr val="accent3">
                    <a:lumMod val="20000"/>
                    <a:lumOff val="80000"/>
                  </a:schemeClr>
                </a:solidFill>
              </a:rPr>
              <a:t>BASED DESIGN</a:t>
            </a:r>
          </a:p>
        </p:txBody>
      </p:sp>
      <p:sp>
        <p:nvSpPr>
          <p:cNvPr id="18" name="Tekstvak 17">
            <a:extLst>
              <a:ext uri="{FF2B5EF4-FFF2-40B4-BE49-F238E27FC236}">
                <a16:creationId xmlns:a16="http://schemas.microsoft.com/office/drawing/2014/main" id="{99DFAC21-9802-2DF2-BF99-F222D5662996}"/>
              </a:ext>
            </a:extLst>
          </p:cNvPr>
          <p:cNvSpPr txBox="1"/>
          <p:nvPr/>
        </p:nvSpPr>
        <p:spPr>
          <a:xfrm>
            <a:off x="8767875" y="3756671"/>
            <a:ext cx="3388418" cy="1569660"/>
          </a:xfrm>
          <a:prstGeom prst="rect">
            <a:avLst/>
          </a:prstGeom>
          <a:noFill/>
        </p:spPr>
        <p:txBody>
          <a:bodyPr wrap="square" rtlCol="0">
            <a:spAutoFit/>
          </a:bodyPr>
          <a:lstStyle/>
          <a:p>
            <a:pPr algn="ctr"/>
            <a:r>
              <a:rPr lang="nl-NL" sz="3200" b="1" dirty="0">
                <a:solidFill>
                  <a:schemeClr val="bg1"/>
                </a:solidFill>
              </a:rPr>
              <a:t>SNELLER (INDUSTRIEEL) BOUWEN</a:t>
            </a:r>
          </a:p>
        </p:txBody>
      </p:sp>
      <p:sp>
        <p:nvSpPr>
          <p:cNvPr id="19" name="Tekstvak 18">
            <a:extLst>
              <a:ext uri="{FF2B5EF4-FFF2-40B4-BE49-F238E27FC236}">
                <a16:creationId xmlns:a16="http://schemas.microsoft.com/office/drawing/2014/main" id="{BA996D70-3339-6A8A-C1F2-08FAB58ECC94}"/>
              </a:ext>
            </a:extLst>
          </p:cNvPr>
          <p:cNvSpPr txBox="1"/>
          <p:nvPr/>
        </p:nvSpPr>
        <p:spPr>
          <a:xfrm>
            <a:off x="10146125" y="2003913"/>
            <a:ext cx="1930835" cy="791972"/>
          </a:xfrm>
          <a:prstGeom prst="rect">
            <a:avLst/>
          </a:prstGeom>
          <a:noFill/>
        </p:spPr>
        <p:txBody>
          <a:bodyPr wrap="square" rtlCol="0">
            <a:spAutoFit/>
          </a:bodyPr>
          <a:lstStyle/>
          <a:p>
            <a:pPr algn="ctr"/>
            <a:r>
              <a:rPr lang="nl-NL" sz="2000" b="1" dirty="0">
                <a:solidFill>
                  <a:schemeClr val="accent3">
                    <a:lumMod val="20000"/>
                    <a:lumOff val="80000"/>
                  </a:schemeClr>
                </a:solidFill>
              </a:rPr>
              <a:t>NORMERING EU/NL</a:t>
            </a:r>
          </a:p>
        </p:txBody>
      </p:sp>
      <p:sp>
        <p:nvSpPr>
          <p:cNvPr id="20" name="Tekstvak 19">
            <a:extLst>
              <a:ext uri="{FF2B5EF4-FFF2-40B4-BE49-F238E27FC236}">
                <a16:creationId xmlns:a16="http://schemas.microsoft.com/office/drawing/2014/main" id="{F59307D4-8662-3738-BBB7-0A58695938D9}"/>
              </a:ext>
            </a:extLst>
          </p:cNvPr>
          <p:cNvSpPr txBox="1"/>
          <p:nvPr/>
        </p:nvSpPr>
        <p:spPr>
          <a:xfrm>
            <a:off x="10169834" y="361467"/>
            <a:ext cx="1930835" cy="791972"/>
          </a:xfrm>
          <a:prstGeom prst="rect">
            <a:avLst/>
          </a:prstGeom>
          <a:noFill/>
        </p:spPr>
        <p:txBody>
          <a:bodyPr wrap="square" rtlCol="0">
            <a:spAutoFit/>
          </a:bodyPr>
          <a:lstStyle/>
          <a:p>
            <a:pPr algn="ctr"/>
            <a:r>
              <a:rPr lang="nl-NL" sz="2000" b="1" dirty="0"/>
              <a:t>TRANSITIE THEORIE</a:t>
            </a:r>
          </a:p>
        </p:txBody>
      </p:sp>
      <p:sp>
        <p:nvSpPr>
          <p:cNvPr id="24" name="Rechthoek 23">
            <a:extLst>
              <a:ext uri="{FF2B5EF4-FFF2-40B4-BE49-F238E27FC236}">
                <a16:creationId xmlns:a16="http://schemas.microsoft.com/office/drawing/2014/main" id="{290C48EC-3793-32D6-4DA3-5BC50416573C}"/>
              </a:ext>
            </a:extLst>
          </p:cNvPr>
          <p:cNvSpPr/>
          <p:nvPr/>
        </p:nvSpPr>
        <p:spPr>
          <a:xfrm>
            <a:off x="6763627" y="3466745"/>
            <a:ext cx="1989496" cy="3140038"/>
          </a:xfrm>
          <a:prstGeom prst="rect">
            <a:avLst/>
          </a:prstGeom>
          <a:blipFill>
            <a:blip r:embed="rId9">
              <a:alphaModFix amt="96000"/>
            </a:blip>
            <a:stretch>
              <a:fillRect l="-6000" r="-6000"/>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3" name="Tekstvak 22">
            <a:extLst>
              <a:ext uri="{FF2B5EF4-FFF2-40B4-BE49-F238E27FC236}">
                <a16:creationId xmlns:a16="http://schemas.microsoft.com/office/drawing/2014/main" id="{6C747CA5-C69C-8698-CA5E-B88C298A03A7}"/>
              </a:ext>
            </a:extLst>
          </p:cNvPr>
          <p:cNvSpPr txBox="1"/>
          <p:nvPr/>
        </p:nvSpPr>
        <p:spPr>
          <a:xfrm>
            <a:off x="6528226" y="3875177"/>
            <a:ext cx="2438623" cy="654237"/>
          </a:xfrm>
          <a:prstGeom prst="rect">
            <a:avLst/>
          </a:prstGeom>
          <a:noFill/>
        </p:spPr>
        <p:txBody>
          <a:bodyPr wrap="square" rtlCol="0">
            <a:spAutoFit/>
          </a:bodyPr>
          <a:lstStyle/>
          <a:p>
            <a:pPr algn="ctr"/>
            <a:r>
              <a:rPr lang="nl-NL" sz="1600" b="1" dirty="0"/>
              <a:t>TOEKOMSTBESNDIG AANBESTEDEN</a:t>
            </a:r>
          </a:p>
        </p:txBody>
      </p:sp>
      <p:pic>
        <p:nvPicPr>
          <p:cNvPr id="1026" name="Picture 2" descr="Natuurinclusief loont voor vleermuizen, vogels én mensen. | De ...">
            <a:extLst>
              <a:ext uri="{FF2B5EF4-FFF2-40B4-BE49-F238E27FC236}">
                <a16:creationId xmlns:a16="http://schemas.microsoft.com/office/drawing/2014/main" id="{1B31D484-F8EA-9C0A-FCDB-259F13F7158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808"/>
          <a:stretch>
            <a:fillRect/>
          </a:stretch>
        </p:blipFill>
        <p:spPr bwMode="auto">
          <a:xfrm>
            <a:off x="3271451" y="3478679"/>
            <a:ext cx="3376194" cy="1956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819E2E4D-5E78-34AF-BBC4-ABA88D0C31BF}"/>
              </a:ext>
            </a:extLst>
          </p:cNvPr>
          <p:cNvSpPr txBox="1"/>
          <p:nvPr/>
        </p:nvSpPr>
        <p:spPr>
          <a:xfrm>
            <a:off x="3327722" y="5000613"/>
            <a:ext cx="4679618" cy="461665"/>
          </a:xfrm>
          <a:prstGeom prst="rect">
            <a:avLst/>
          </a:prstGeom>
          <a:noFill/>
        </p:spPr>
        <p:txBody>
          <a:bodyPr wrap="square" rtlCol="0">
            <a:spAutoFit/>
          </a:bodyPr>
          <a:lstStyle/>
          <a:p>
            <a:r>
              <a:rPr lang="nl-NL" sz="2400" b="1" dirty="0">
                <a:solidFill>
                  <a:schemeClr val="bg2"/>
                </a:solidFill>
              </a:rPr>
              <a:t>NATUUR INCLUSIEF</a:t>
            </a:r>
          </a:p>
        </p:txBody>
      </p:sp>
      <p:pic>
        <p:nvPicPr>
          <p:cNvPr id="8" name="Afbeelding 7">
            <a:extLst>
              <a:ext uri="{FF2B5EF4-FFF2-40B4-BE49-F238E27FC236}">
                <a16:creationId xmlns:a16="http://schemas.microsoft.com/office/drawing/2014/main" id="{950FC1E3-E475-FC5A-C79D-05855E2347F6}"/>
              </a:ext>
            </a:extLst>
          </p:cNvPr>
          <p:cNvPicPr>
            <a:picLocks noChangeAspect="1"/>
          </p:cNvPicPr>
          <p:nvPr/>
        </p:nvPicPr>
        <p:blipFill>
          <a:blip r:embed="rId11"/>
          <a:srcRect l="32442"/>
          <a:stretch>
            <a:fillRect/>
          </a:stretch>
        </p:blipFill>
        <p:spPr>
          <a:xfrm>
            <a:off x="198751" y="3477122"/>
            <a:ext cx="2947662" cy="1956974"/>
          </a:xfrm>
          <a:prstGeom prst="rect">
            <a:avLst/>
          </a:prstGeom>
          <a:ln>
            <a:solidFill>
              <a:schemeClr val="tx1"/>
            </a:solidFill>
          </a:ln>
        </p:spPr>
      </p:pic>
      <p:sp>
        <p:nvSpPr>
          <p:cNvPr id="9" name="Tekstvak 8">
            <a:extLst>
              <a:ext uri="{FF2B5EF4-FFF2-40B4-BE49-F238E27FC236}">
                <a16:creationId xmlns:a16="http://schemas.microsoft.com/office/drawing/2014/main" id="{5B81A29D-44F2-69D3-8D34-E339C488E395}"/>
              </a:ext>
            </a:extLst>
          </p:cNvPr>
          <p:cNvSpPr txBox="1"/>
          <p:nvPr/>
        </p:nvSpPr>
        <p:spPr>
          <a:xfrm>
            <a:off x="172227" y="5000612"/>
            <a:ext cx="4679618" cy="461665"/>
          </a:xfrm>
          <a:prstGeom prst="rect">
            <a:avLst/>
          </a:prstGeom>
          <a:noFill/>
        </p:spPr>
        <p:txBody>
          <a:bodyPr wrap="square" rtlCol="0">
            <a:spAutoFit/>
          </a:bodyPr>
          <a:lstStyle/>
          <a:p>
            <a:r>
              <a:rPr lang="nl-NL" sz="2400" b="1" dirty="0">
                <a:solidFill>
                  <a:schemeClr val="bg2"/>
                </a:solidFill>
              </a:rPr>
              <a:t>KLIMAAT ADAPTIEF</a:t>
            </a:r>
          </a:p>
        </p:txBody>
      </p:sp>
      <p:sp>
        <p:nvSpPr>
          <p:cNvPr id="10" name="Rechthoek 9">
            <a:extLst>
              <a:ext uri="{FF2B5EF4-FFF2-40B4-BE49-F238E27FC236}">
                <a16:creationId xmlns:a16="http://schemas.microsoft.com/office/drawing/2014/main" id="{4956B791-8A94-EA6C-61C9-38C361C0146D}"/>
              </a:ext>
            </a:extLst>
          </p:cNvPr>
          <p:cNvSpPr/>
          <p:nvPr/>
        </p:nvSpPr>
        <p:spPr>
          <a:xfrm>
            <a:off x="3256699" y="5548046"/>
            <a:ext cx="3390946" cy="1058738"/>
          </a:xfrm>
          <a:prstGeom prst="rect">
            <a:avLst/>
          </a:prstGeom>
          <a:solidFill>
            <a:srgbClr val="E2C3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ENERGIE </a:t>
            </a:r>
          </a:p>
        </p:txBody>
      </p:sp>
      <p:sp>
        <p:nvSpPr>
          <p:cNvPr id="11" name="Rechthoek 10">
            <a:extLst>
              <a:ext uri="{FF2B5EF4-FFF2-40B4-BE49-F238E27FC236}">
                <a16:creationId xmlns:a16="http://schemas.microsoft.com/office/drawing/2014/main" id="{EB0927F8-D4DA-3C53-1557-18E5844153A3}"/>
              </a:ext>
            </a:extLst>
          </p:cNvPr>
          <p:cNvSpPr/>
          <p:nvPr/>
        </p:nvSpPr>
        <p:spPr>
          <a:xfrm>
            <a:off x="198751" y="5548046"/>
            <a:ext cx="2935563" cy="1058737"/>
          </a:xfrm>
          <a:prstGeom prst="rect">
            <a:avLst/>
          </a:prstGeom>
          <a:solidFill>
            <a:srgbClr val="E2C3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GRONDSTOFFEN</a:t>
            </a:r>
          </a:p>
        </p:txBody>
      </p:sp>
      <p:sp>
        <p:nvSpPr>
          <p:cNvPr id="12" name="Rechthoek 11">
            <a:extLst>
              <a:ext uri="{FF2B5EF4-FFF2-40B4-BE49-F238E27FC236}">
                <a16:creationId xmlns:a16="http://schemas.microsoft.com/office/drawing/2014/main" id="{9AEEAF4A-632F-1D08-01E4-7742944B1AF1}"/>
              </a:ext>
            </a:extLst>
          </p:cNvPr>
          <p:cNvSpPr/>
          <p:nvPr/>
        </p:nvSpPr>
        <p:spPr>
          <a:xfrm>
            <a:off x="198751" y="204398"/>
            <a:ext cx="1874451" cy="3140039"/>
          </a:xfrm>
          <a:prstGeom prst="rect">
            <a:avLst/>
          </a:prstGeom>
          <a:solidFill>
            <a:srgbClr val="E2C3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dirty="0">
              <a:solidFill>
                <a:schemeClr val="tx1"/>
              </a:solidFill>
            </a:endParaRPr>
          </a:p>
        </p:txBody>
      </p:sp>
    </p:spTree>
    <p:extLst>
      <p:ext uri="{BB962C8B-B14F-4D97-AF65-F5344CB8AC3E}">
        <p14:creationId xmlns:p14="http://schemas.microsoft.com/office/powerpoint/2010/main" val="1371144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fbeelding 27" descr="Een abstract genetisch concept">
            <a:extLst>
              <a:ext uri="{FF2B5EF4-FFF2-40B4-BE49-F238E27FC236}">
                <a16:creationId xmlns:a16="http://schemas.microsoft.com/office/drawing/2014/main" id="{76A4AEFA-B8A0-47A5-9B26-8D2EB228ED05}"/>
              </a:ext>
            </a:extLst>
          </p:cNvPr>
          <p:cNvPicPr>
            <a:picLocks noChangeAspect="1"/>
          </p:cNvPicPr>
          <p:nvPr/>
        </p:nvPicPr>
        <p:blipFill>
          <a:blip r:embed="rId2">
            <a:duotone>
              <a:schemeClr val="accent3">
                <a:shade val="45000"/>
                <a:satMod val="135000"/>
              </a:schemeClr>
              <a:prstClr val="white"/>
            </a:duotone>
            <a:alphaModFix amt="74000"/>
            <a:extLst>
              <a:ext uri="{BEBA8EAE-BF5A-486C-A8C5-ECC9F3942E4B}">
                <a14:imgProps xmlns:a14="http://schemas.microsoft.com/office/drawing/2010/main">
                  <a14:imgLayer r:embed="rId3">
                    <a14:imgEffect>
                      <a14:brightnessContrast bright="-61000" contrast="-54000"/>
                    </a14:imgEffect>
                  </a14:imgLayer>
                </a14:imgProps>
              </a:ext>
            </a:extLst>
          </a:blip>
          <a:stretch>
            <a:fillRect/>
          </a:stretch>
        </p:blipFill>
        <p:spPr>
          <a:xfrm>
            <a:off x="0" y="0"/>
            <a:ext cx="12192000" cy="6858000"/>
          </a:xfrm>
          <a:prstGeom prst="rect">
            <a:avLst/>
          </a:prstGeom>
        </p:spPr>
      </p:pic>
      <p:pic>
        <p:nvPicPr>
          <p:cNvPr id="9" name="Graphic 8" descr="Toevoegen met effen opvulling">
            <a:extLst>
              <a:ext uri="{FF2B5EF4-FFF2-40B4-BE49-F238E27FC236}">
                <a16:creationId xmlns:a16="http://schemas.microsoft.com/office/drawing/2014/main" id="{68FD53D2-3F14-4564-BECA-DDB956A089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07719" y="3081900"/>
            <a:ext cx="649737" cy="649737"/>
          </a:xfrm>
          <a:prstGeom prst="rect">
            <a:avLst/>
          </a:prstGeom>
        </p:spPr>
      </p:pic>
      <p:sp>
        <p:nvSpPr>
          <p:cNvPr id="11" name="Tekstvak 10">
            <a:extLst>
              <a:ext uri="{FF2B5EF4-FFF2-40B4-BE49-F238E27FC236}">
                <a16:creationId xmlns:a16="http://schemas.microsoft.com/office/drawing/2014/main" id="{9F67ACAF-CBF0-4A00-8928-A3155DCAE7A5}"/>
              </a:ext>
            </a:extLst>
          </p:cNvPr>
          <p:cNvSpPr txBox="1"/>
          <p:nvPr/>
        </p:nvSpPr>
        <p:spPr>
          <a:xfrm>
            <a:off x="5352124" y="4271581"/>
            <a:ext cx="14671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B0F0"/>
                </a:solidFill>
                <a:effectLst/>
                <a:uLnTx/>
                <a:uFillTx/>
                <a:latin typeface="Calibri" panose="020F0502020204030204"/>
                <a:ea typeface="+mn-ea"/>
                <a:cs typeface="+mn-cs"/>
              </a:rPr>
              <a:t>Recycled bouwen</a:t>
            </a:r>
          </a:p>
        </p:txBody>
      </p:sp>
      <p:sp>
        <p:nvSpPr>
          <p:cNvPr id="12" name="Tekstvak 11">
            <a:extLst>
              <a:ext uri="{FF2B5EF4-FFF2-40B4-BE49-F238E27FC236}">
                <a16:creationId xmlns:a16="http://schemas.microsoft.com/office/drawing/2014/main" id="{BF1B129C-5A27-434F-8922-EABC3321609D}"/>
              </a:ext>
            </a:extLst>
          </p:cNvPr>
          <p:cNvSpPr txBox="1"/>
          <p:nvPr/>
        </p:nvSpPr>
        <p:spPr>
          <a:xfrm>
            <a:off x="10146546" y="4259825"/>
            <a:ext cx="18738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Laag impact bouwen</a:t>
            </a:r>
          </a:p>
        </p:txBody>
      </p:sp>
      <p:sp>
        <p:nvSpPr>
          <p:cNvPr id="17" name="Tekstvak 16">
            <a:extLst>
              <a:ext uri="{FF2B5EF4-FFF2-40B4-BE49-F238E27FC236}">
                <a16:creationId xmlns:a16="http://schemas.microsoft.com/office/drawing/2014/main" id="{B3AC630F-826B-48E4-AB1C-D354785CDB8B}"/>
              </a:ext>
            </a:extLst>
          </p:cNvPr>
          <p:cNvSpPr txBox="1"/>
          <p:nvPr/>
        </p:nvSpPr>
        <p:spPr>
          <a:xfrm>
            <a:off x="2511715" y="4274201"/>
            <a:ext cx="21541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Anders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bouwen</a:t>
            </a:r>
          </a:p>
        </p:txBody>
      </p:sp>
      <p:pic>
        <p:nvPicPr>
          <p:cNvPr id="18" name="Graphic 17" descr="Toevoegen met effen opvulling">
            <a:extLst>
              <a:ext uri="{FF2B5EF4-FFF2-40B4-BE49-F238E27FC236}">
                <a16:creationId xmlns:a16="http://schemas.microsoft.com/office/drawing/2014/main" id="{D12B61BA-FAA2-4AB8-80E6-681ADFD24C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91669" y="3081900"/>
            <a:ext cx="649737" cy="649737"/>
          </a:xfrm>
          <a:prstGeom prst="rect">
            <a:avLst/>
          </a:prstGeom>
        </p:spPr>
      </p:pic>
      <p:sp>
        <p:nvSpPr>
          <p:cNvPr id="19" name="Rechthoek 18">
            <a:extLst>
              <a:ext uri="{FF2B5EF4-FFF2-40B4-BE49-F238E27FC236}">
                <a16:creationId xmlns:a16="http://schemas.microsoft.com/office/drawing/2014/main" id="{AE4F0F29-F0AB-4821-A804-CCE0025D6FCB}"/>
              </a:ext>
            </a:extLst>
          </p:cNvPr>
          <p:cNvSpPr/>
          <p:nvPr/>
        </p:nvSpPr>
        <p:spPr>
          <a:xfrm>
            <a:off x="0" y="1260698"/>
            <a:ext cx="12192001" cy="863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prstClr val="black"/>
                </a:solidFill>
                <a:effectLst/>
                <a:uLnTx/>
                <a:uFillTx/>
                <a:latin typeface="Calibri" panose="020F0502020204030204"/>
                <a:ea typeface="+mn-ea"/>
                <a:cs typeface="+mn-cs"/>
              </a:rPr>
              <a:t>CARBON BASED DESIGN</a:t>
            </a:r>
          </a:p>
        </p:txBody>
      </p:sp>
      <p:pic>
        <p:nvPicPr>
          <p:cNvPr id="20" name="Graphic 19" descr="Chemische stoffen met effen opvulling">
            <a:extLst>
              <a:ext uri="{FF2B5EF4-FFF2-40B4-BE49-F238E27FC236}">
                <a16:creationId xmlns:a16="http://schemas.microsoft.com/office/drawing/2014/main" id="{BDC63B20-1FC2-479C-9B98-B5CDEA6BFC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35733" y="1260698"/>
            <a:ext cx="801418" cy="801418"/>
          </a:xfrm>
          <a:prstGeom prst="rect">
            <a:avLst/>
          </a:prstGeom>
        </p:spPr>
      </p:pic>
      <p:sp>
        <p:nvSpPr>
          <p:cNvPr id="21" name="Tekstvak 20">
            <a:extLst>
              <a:ext uri="{FF2B5EF4-FFF2-40B4-BE49-F238E27FC236}">
                <a16:creationId xmlns:a16="http://schemas.microsoft.com/office/drawing/2014/main" id="{BF3BB479-B24F-47B7-B5C8-F1349C6C7B5B}"/>
              </a:ext>
            </a:extLst>
          </p:cNvPr>
          <p:cNvSpPr txBox="1"/>
          <p:nvPr/>
        </p:nvSpPr>
        <p:spPr>
          <a:xfrm>
            <a:off x="449642" y="4246559"/>
            <a:ext cx="14671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Niet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bouwen</a:t>
            </a:r>
          </a:p>
        </p:txBody>
      </p:sp>
      <p:pic>
        <p:nvPicPr>
          <p:cNvPr id="23" name="Graphic 22" descr="Toevoegen met effen opvulling">
            <a:extLst>
              <a:ext uri="{FF2B5EF4-FFF2-40B4-BE49-F238E27FC236}">
                <a16:creationId xmlns:a16="http://schemas.microsoft.com/office/drawing/2014/main" id="{1A015E31-95E0-4ADD-97D2-860BB9784B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40272" y="3055520"/>
            <a:ext cx="649737" cy="649737"/>
          </a:xfrm>
          <a:prstGeom prst="rect">
            <a:avLst/>
          </a:prstGeom>
        </p:spPr>
      </p:pic>
      <p:pic>
        <p:nvPicPr>
          <p:cNvPr id="10" name="Graphic 9" descr="Toevoegen met effen opvulling">
            <a:extLst>
              <a:ext uri="{FF2B5EF4-FFF2-40B4-BE49-F238E27FC236}">
                <a16:creationId xmlns:a16="http://schemas.microsoft.com/office/drawing/2014/main" id="{E8E30AEE-B444-49EC-8F5A-608E3B90B2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0018" y="3081901"/>
            <a:ext cx="649737" cy="649737"/>
          </a:xfrm>
          <a:prstGeom prst="rect">
            <a:avLst/>
          </a:prstGeom>
        </p:spPr>
      </p:pic>
      <p:sp useBgFill="1">
        <p:nvSpPr>
          <p:cNvPr id="3" name="Ovaal 2">
            <a:extLst>
              <a:ext uri="{FF2B5EF4-FFF2-40B4-BE49-F238E27FC236}">
                <a16:creationId xmlns:a16="http://schemas.microsoft.com/office/drawing/2014/main" id="{E3C83572-EDB7-1A02-75FE-FDAC98B816AA}"/>
              </a:ext>
            </a:extLst>
          </p:cNvPr>
          <p:cNvSpPr/>
          <p:nvPr/>
        </p:nvSpPr>
        <p:spPr>
          <a:xfrm>
            <a:off x="5183787" y="2550581"/>
            <a:ext cx="1748665" cy="1713986"/>
          </a:xfrm>
          <a:prstGeom prst="ellipse">
            <a:avLst/>
          </a:prstGeom>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Cirkels met pijlen met effen opvulling">
            <a:extLst>
              <a:ext uri="{FF2B5EF4-FFF2-40B4-BE49-F238E27FC236}">
                <a16:creationId xmlns:a16="http://schemas.microsoft.com/office/drawing/2014/main" id="{525F2B27-3983-43F6-93B0-8EC654B22F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87980" y="2730767"/>
            <a:ext cx="1344413" cy="1344413"/>
          </a:xfrm>
          <a:prstGeom prst="rect">
            <a:avLst/>
          </a:prstGeom>
        </p:spPr>
      </p:pic>
      <p:sp useBgFill="1">
        <p:nvSpPr>
          <p:cNvPr id="4" name="Ovaal 3">
            <a:extLst>
              <a:ext uri="{FF2B5EF4-FFF2-40B4-BE49-F238E27FC236}">
                <a16:creationId xmlns:a16="http://schemas.microsoft.com/office/drawing/2014/main" id="{00208BC7-D9C7-9A00-680D-24B7B55D2728}"/>
              </a:ext>
            </a:extLst>
          </p:cNvPr>
          <p:cNvSpPr/>
          <p:nvPr/>
        </p:nvSpPr>
        <p:spPr>
          <a:xfrm>
            <a:off x="2697188" y="2534988"/>
            <a:ext cx="1748665" cy="1713986"/>
          </a:xfrm>
          <a:prstGeom prst="ellipse">
            <a:avLst/>
          </a:prstGeom>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Kunstmatige intelligentie met effen opvulling">
            <a:extLst>
              <a:ext uri="{FF2B5EF4-FFF2-40B4-BE49-F238E27FC236}">
                <a16:creationId xmlns:a16="http://schemas.microsoft.com/office/drawing/2014/main" id="{030B201F-850F-4D43-92B2-6B6E928EF7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5292" y="2687151"/>
            <a:ext cx="759025" cy="759025"/>
          </a:xfrm>
          <a:prstGeom prst="rect">
            <a:avLst/>
          </a:prstGeom>
        </p:spPr>
      </p:pic>
      <p:pic>
        <p:nvPicPr>
          <p:cNvPr id="15" name="Graphic 14" descr="Goed idee met effen opvulling">
            <a:extLst>
              <a:ext uri="{FF2B5EF4-FFF2-40B4-BE49-F238E27FC236}">
                <a16:creationId xmlns:a16="http://schemas.microsoft.com/office/drawing/2014/main" id="{14813C90-6DAA-4DF5-A5DE-45634CD9C72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06421" y="3218084"/>
            <a:ext cx="759025" cy="759025"/>
          </a:xfrm>
          <a:prstGeom prst="rect">
            <a:avLst/>
          </a:prstGeom>
        </p:spPr>
      </p:pic>
      <p:pic>
        <p:nvPicPr>
          <p:cNvPr id="16" name="Graphic 15" descr="Hoofd met radertjes met effen opvulling">
            <a:extLst>
              <a:ext uri="{FF2B5EF4-FFF2-40B4-BE49-F238E27FC236}">
                <a16:creationId xmlns:a16="http://schemas.microsoft.com/office/drawing/2014/main" id="{82A7440E-9B70-4280-AE5B-421C851978A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51566" y="3218084"/>
            <a:ext cx="759025" cy="759025"/>
          </a:xfrm>
          <a:prstGeom prst="rect">
            <a:avLst/>
          </a:prstGeom>
        </p:spPr>
      </p:pic>
      <p:sp useBgFill="1">
        <p:nvSpPr>
          <p:cNvPr id="5" name="Ovaal 4">
            <a:extLst>
              <a:ext uri="{FF2B5EF4-FFF2-40B4-BE49-F238E27FC236}">
                <a16:creationId xmlns:a16="http://schemas.microsoft.com/office/drawing/2014/main" id="{EFAFA9F6-82E1-0828-ABB6-CF2C28B4FE3A}"/>
              </a:ext>
            </a:extLst>
          </p:cNvPr>
          <p:cNvSpPr/>
          <p:nvPr/>
        </p:nvSpPr>
        <p:spPr>
          <a:xfrm>
            <a:off x="253237" y="2533329"/>
            <a:ext cx="1748665" cy="1713986"/>
          </a:xfrm>
          <a:prstGeom prst="ellipse">
            <a:avLst/>
          </a:prstGeom>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Viraal met effen opvulling">
            <a:extLst>
              <a:ext uri="{FF2B5EF4-FFF2-40B4-BE49-F238E27FC236}">
                <a16:creationId xmlns:a16="http://schemas.microsoft.com/office/drawing/2014/main" id="{2EE19D85-A730-48A2-B14F-B6259DDA59E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2739" y="2665969"/>
            <a:ext cx="1306424" cy="1306424"/>
          </a:xfrm>
          <a:prstGeom prst="rect">
            <a:avLst/>
          </a:prstGeom>
        </p:spPr>
      </p:pic>
      <p:sp useBgFill="1">
        <p:nvSpPr>
          <p:cNvPr id="24" name="Ovaal 23">
            <a:extLst>
              <a:ext uri="{FF2B5EF4-FFF2-40B4-BE49-F238E27FC236}">
                <a16:creationId xmlns:a16="http://schemas.microsoft.com/office/drawing/2014/main" id="{BA4B1FDD-4435-A2D0-0D44-FDAFF06B2559}"/>
              </a:ext>
            </a:extLst>
          </p:cNvPr>
          <p:cNvSpPr/>
          <p:nvPr/>
        </p:nvSpPr>
        <p:spPr>
          <a:xfrm>
            <a:off x="10180026" y="2533329"/>
            <a:ext cx="1748665" cy="1713986"/>
          </a:xfrm>
          <a:prstGeom prst="ellipse">
            <a:avLst/>
          </a:prstGeom>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Staafdiagram met dalende lijn met effen opvulling">
            <a:extLst>
              <a:ext uri="{FF2B5EF4-FFF2-40B4-BE49-F238E27FC236}">
                <a16:creationId xmlns:a16="http://schemas.microsoft.com/office/drawing/2014/main" id="{6EFAA7C8-E982-42D0-A09B-C47652663EC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68382" y="2657343"/>
            <a:ext cx="1445932" cy="1445932"/>
          </a:xfrm>
          <a:prstGeom prst="rect">
            <a:avLst/>
          </a:prstGeom>
        </p:spPr>
      </p:pic>
      <p:grpSp>
        <p:nvGrpSpPr>
          <p:cNvPr id="25" name="Groep 24">
            <a:extLst>
              <a:ext uri="{FF2B5EF4-FFF2-40B4-BE49-F238E27FC236}">
                <a16:creationId xmlns:a16="http://schemas.microsoft.com/office/drawing/2014/main" id="{F9CF9BA7-E32B-177D-47D5-050E1EBDB17E}"/>
              </a:ext>
            </a:extLst>
          </p:cNvPr>
          <p:cNvGrpSpPr/>
          <p:nvPr/>
        </p:nvGrpSpPr>
        <p:grpSpPr>
          <a:xfrm>
            <a:off x="7501658" y="2538835"/>
            <a:ext cx="2154114" cy="2388559"/>
            <a:chOff x="7501658" y="2538835"/>
            <a:chExt cx="2154114" cy="2388559"/>
          </a:xfrm>
        </p:grpSpPr>
        <p:sp>
          <p:nvSpPr>
            <p:cNvPr id="13" name="Tekstvak 12">
              <a:extLst>
                <a:ext uri="{FF2B5EF4-FFF2-40B4-BE49-F238E27FC236}">
                  <a16:creationId xmlns:a16="http://schemas.microsoft.com/office/drawing/2014/main" id="{8537B535-8E3E-4669-9B00-B32B0427A284}"/>
                </a:ext>
              </a:extLst>
            </p:cNvPr>
            <p:cNvSpPr txBox="1"/>
            <p:nvPr/>
          </p:nvSpPr>
          <p:spPr>
            <a:xfrm>
              <a:off x="7501658" y="4281063"/>
              <a:ext cx="21541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Biobased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bouwen</a:t>
              </a:r>
            </a:p>
          </p:txBody>
        </p:sp>
        <p:sp useBgFill="1">
          <p:nvSpPr>
            <p:cNvPr id="2" name="Ovaal 1">
              <a:extLst>
                <a:ext uri="{FF2B5EF4-FFF2-40B4-BE49-F238E27FC236}">
                  <a16:creationId xmlns:a16="http://schemas.microsoft.com/office/drawing/2014/main" id="{01E3C52A-3236-3A4B-BFDC-79B87BDD76F3}"/>
                </a:ext>
              </a:extLst>
            </p:cNvPr>
            <p:cNvSpPr/>
            <p:nvPr/>
          </p:nvSpPr>
          <p:spPr>
            <a:xfrm>
              <a:off x="7697332" y="2538835"/>
              <a:ext cx="1748665" cy="1713986"/>
            </a:xfrm>
            <a:prstGeom prst="ellipse">
              <a:avLst/>
            </a:prstGeom>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Boom met wortels met effen opvulling">
              <a:extLst>
                <a:ext uri="{FF2B5EF4-FFF2-40B4-BE49-F238E27FC236}">
                  <a16:creationId xmlns:a16="http://schemas.microsoft.com/office/drawing/2014/main" id="{796A3465-4700-4E5C-B3D4-808D6E37D50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893894" y="2747533"/>
              <a:ext cx="1348371" cy="1348371"/>
            </a:xfrm>
            <a:prstGeom prst="rect">
              <a:avLst/>
            </a:prstGeom>
          </p:spPr>
        </p:pic>
      </p:grpSp>
    </p:spTree>
    <p:extLst>
      <p:ext uri="{BB962C8B-B14F-4D97-AF65-F5344CB8AC3E}">
        <p14:creationId xmlns:p14="http://schemas.microsoft.com/office/powerpoint/2010/main" val="358085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Luchtfotografie, Vogelperspectief, hemel&#10;&#10;Door AI gegenereerde inhoud is mogelijk onjuist.">
            <a:extLst>
              <a:ext uri="{FF2B5EF4-FFF2-40B4-BE49-F238E27FC236}">
                <a16:creationId xmlns:a16="http://schemas.microsoft.com/office/drawing/2014/main" id="{8254F0A6-37D0-0EBB-9AB1-95F8C6727E49}"/>
              </a:ext>
            </a:extLst>
          </p:cNvPr>
          <p:cNvPicPr>
            <a:picLocks noChangeAspect="1"/>
          </p:cNvPicPr>
          <p:nvPr/>
        </p:nvPicPr>
        <p:blipFill>
          <a:blip r:embed="rId3"/>
          <a:stretch>
            <a:fillRect/>
          </a:stretch>
        </p:blipFill>
        <p:spPr>
          <a:xfrm>
            <a:off x="-12414" y="0"/>
            <a:ext cx="12204413" cy="6864982"/>
          </a:xfrm>
          <a:prstGeom prst="rect">
            <a:avLst/>
          </a:prstGeom>
        </p:spPr>
      </p:pic>
      <p:sp>
        <p:nvSpPr>
          <p:cNvPr id="4" name="Afgeronde rechthoek 3">
            <a:extLst>
              <a:ext uri="{FF2B5EF4-FFF2-40B4-BE49-F238E27FC236}">
                <a16:creationId xmlns:a16="http://schemas.microsoft.com/office/drawing/2014/main" id="{9430F07D-FB6D-DE23-0938-C58AB76E12ED}"/>
              </a:ext>
            </a:extLst>
          </p:cNvPr>
          <p:cNvSpPr/>
          <p:nvPr/>
        </p:nvSpPr>
        <p:spPr>
          <a:xfrm>
            <a:off x="1020362" y="2549471"/>
            <a:ext cx="8555438" cy="1824823"/>
          </a:xfrm>
          <a:prstGeom prst="roundRect">
            <a:avLst>
              <a:gd name="adj" fmla="val 3606"/>
            </a:avLst>
          </a:prstGeom>
          <a:solidFill>
            <a:srgbClr val="2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2700FF"/>
              </a:solidFill>
            </a:endParaRPr>
          </a:p>
        </p:txBody>
      </p:sp>
      <p:sp>
        <p:nvSpPr>
          <p:cNvPr id="8" name="Titel 7">
            <a:extLst>
              <a:ext uri="{FF2B5EF4-FFF2-40B4-BE49-F238E27FC236}">
                <a16:creationId xmlns:a16="http://schemas.microsoft.com/office/drawing/2014/main" id="{0412CD4D-0969-CA1C-E1D5-DB603FD279C7}"/>
              </a:ext>
            </a:extLst>
          </p:cNvPr>
          <p:cNvSpPr>
            <a:spLocks noGrp="1"/>
          </p:cNvSpPr>
          <p:nvPr>
            <p:ph type="ctrTitle"/>
          </p:nvPr>
        </p:nvSpPr>
        <p:spPr>
          <a:xfrm>
            <a:off x="357787" y="2549471"/>
            <a:ext cx="9867900" cy="1599615"/>
          </a:xfrm>
        </p:spPr>
        <p:txBody>
          <a:bodyPr>
            <a:normAutofit/>
          </a:bodyPr>
          <a:lstStyle/>
          <a:p>
            <a:r>
              <a:rPr lang="nl-NL" sz="9600" dirty="0">
                <a:solidFill>
                  <a:schemeClr val="bg1"/>
                </a:solidFill>
              </a:rPr>
              <a:t>Reacties</a:t>
            </a:r>
          </a:p>
        </p:txBody>
      </p:sp>
      <p:sp>
        <p:nvSpPr>
          <p:cNvPr id="16" name="Titel 1">
            <a:extLst>
              <a:ext uri="{FF2B5EF4-FFF2-40B4-BE49-F238E27FC236}">
                <a16:creationId xmlns:a16="http://schemas.microsoft.com/office/drawing/2014/main" id="{1578DF4F-B1E1-9803-958B-07F545F15A7E}"/>
              </a:ext>
            </a:extLst>
          </p:cNvPr>
          <p:cNvSpPr txBox="1">
            <a:spLocks/>
          </p:cNvSpPr>
          <p:nvPr/>
        </p:nvSpPr>
        <p:spPr>
          <a:xfrm>
            <a:off x="1451869" y="2129339"/>
            <a:ext cx="6672692" cy="4008297"/>
          </a:xfrm>
          <a:prstGeom prst="rect">
            <a:avLst/>
          </a:prstGeom>
        </p:spPr>
        <p:txBody>
          <a:bodyPr anchor="ctr">
            <a:normAutofit/>
          </a:bodyPr>
          <a:lstStyle>
            <a:lvl1pPr algn="l" defTabSz="914400" rtl="0" eaLnBrk="1" latinLnBrk="0" hangingPunct="1">
              <a:lnSpc>
                <a:spcPct val="90000"/>
              </a:lnSpc>
              <a:spcBef>
                <a:spcPct val="0"/>
              </a:spcBef>
              <a:buNone/>
              <a:defRPr sz="4400" kern="1200" baseline="0">
                <a:solidFill>
                  <a:srgbClr val="3B529E"/>
                </a:solidFill>
                <a:latin typeface="Arial Rounded MT Bold" panose="020F0704030504030204" pitchFamily="34" charset="77"/>
                <a:ea typeface="+mj-ea"/>
                <a:cs typeface="+mj-cs"/>
              </a:defRPr>
            </a:lvl1pPr>
          </a:lstStyle>
          <a:p>
            <a:pPr>
              <a:lnSpc>
                <a:spcPct val="120000"/>
              </a:lnSpc>
            </a:pPr>
            <a:endParaRPr lang="nl-NL" sz="1600" dirty="0">
              <a:solidFill>
                <a:schemeClr val="bg1"/>
              </a:solidFill>
            </a:endParaRPr>
          </a:p>
        </p:txBody>
      </p:sp>
    </p:spTree>
    <p:extLst>
      <p:ext uri="{BB962C8B-B14F-4D97-AF65-F5344CB8AC3E}">
        <p14:creationId xmlns:p14="http://schemas.microsoft.com/office/powerpoint/2010/main" val="2532215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653B9-13E9-8B60-A761-7B7A14FD9E0C}"/>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92D5E81A-E6A3-1D12-F51D-989F2049413D}"/>
              </a:ext>
            </a:extLst>
          </p:cNvPr>
          <p:cNvSpPr>
            <a:spLocks noGrp="1"/>
          </p:cNvSpPr>
          <p:nvPr>
            <p:ph type="title"/>
          </p:nvPr>
        </p:nvSpPr>
        <p:spPr>
          <a:xfrm>
            <a:off x="5522914" y="783764"/>
            <a:ext cx="4754623" cy="2852737"/>
          </a:xfrm>
        </p:spPr>
        <p:txBody>
          <a:bodyPr/>
          <a:lstStyle/>
          <a:p>
            <a:r>
              <a:rPr lang="nl-NL" dirty="0"/>
              <a:t> </a:t>
            </a:r>
          </a:p>
        </p:txBody>
      </p:sp>
      <p:graphicFrame>
        <p:nvGraphicFramePr>
          <p:cNvPr id="5" name="Tabel 4">
            <a:extLst>
              <a:ext uri="{FF2B5EF4-FFF2-40B4-BE49-F238E27FC236}">
                <a16:creationId xmlns:a16="http://schemas.microsoft.com/office/drawing/2014/main" id="{106510E5-ABAC-E2CE-347F-1675432E9E1D}"/>
              </a:ext>
            </a:extLst>
          </p:cNvPr>
          <p:cNvGraphicFramePr>
            <a:graphicFrameLocks noGrp="1"/>
          </p:cNvGraphicFramePr>
          <p:nvPr>
            <p:extLst>
              <p:ext uri="{D42A27DB-BD31-4B8C-83A1-F6EECF244321}">
                <p14:modId xmlns:p14="http://schemas.microsoft.com/office/powerpoint/2010/main" val="3436816015"/>
              </p:ext>
            </p:extLst>
          </p:nvPr>
        </p:nvGraphicFramePr>
        <p:xfrm>
          <a:off x="876300" y="384428"/>
          <a:ext cx="10439400" cy="6089144"/>
        </p:xfrm>
        <a:graphic>
          <a:graphicData uri="http://schemas.openxmlformats.org/drawingml/2006/table">
            <a:tbl>
              <a:tblPr firstRow="1" firstCol="1" bandRow="1"/>
              <a:tblGrid>
                <a:gridCol w="2543175">
                  <a:extLst>
                    <a:ext uri="{9D8B030D-6E8A-4147-A177-3AD203B41FA5}">
                      <a16:colId xmlns:a16="http://schemas.microsoft.com/office/drawing/2014/main" val="1568116547"/>
                    </a:ext>
                  </a:extLst>
                </a:gridCol>
                <a:gridCol w="7896225">
                  <a:extLst>
                    <a:ext uri="{9D8B030D-6E8A-4147-A177-3AD203B41FA5}">
                      <a16:colId xmlns:a16="http://schemas.microsoft.com/office/drawing/2014/main" val="3002983592"/>
                    </a:ext>
                  </a:extLst>
                </a:gridCol>
              </a:tblGrid>
              <a:tr h="428626">
                <a:tc>
                  <a:txBody>
                    <a:bodyPr/>
                    <a:lstStyle/>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Groep 1: </a:t>
                      </a:r>
                    </a:p>
                    <a:p>
                      <a:pPr>
                        <a:lnSpc>
                          <a:spcPct val="100000"/>
                        </a:lnSpc>
                        <a:spcAft>
                          <a:spcPts val="0"/>
                        </a:spcAft>
                        <a:buNone/>
                      </a:pPr>
                      <a:r>
                        <a:rPr lang="nl-NL" sz="2400" kern="100">
                          <a:effectLst/>
                          <a:latin typeface="Lexend"/>
                          <a:ea typeface="Calibri" panose="020F0502020204030204" pitchFamily="34" charset="0"/>
                          <a:cs typeface="Times New Roman" panose="02020603050405020304" pitchFamily="18" charset="0"/>
                        </a:rPr>
                        <a:t>Willemien </a:t>
                      </a:r>
                      <a:endParaRPr lang="nl-NL" sz="2400" kern="100" dirty="0">
                        <a:effectLst/>
                        <a:latin typeface="Lexend"/>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nl-NL" sz="2400" kern="100" dirty="0">
                          <a:effectLst/>
                          <a:latin typeface="Lexend"/>
                          <a:ea typeface="Calibri" panose="020F0502020204030204" pitchFamily="34" charset="0"/>
                          <a:cs typeface="Times New Roman" panose="02020603050405020304" pitchFamily="18" charset="0"/>
                        </a:rPr>
                        <a:t>Roeier of roeper: Herplannen/ vereenvoudigen / opstarten projecten met balans complex/eenvoudig.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767739"/>
                  </a:ext>
                </a:extLst>
              </a:tr>
              <a:tr h="367470">
                <a:tc>
                  <a:txBody>
                    <a:bodyPr/>
                    <a:lstStyle/>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Groep 2 </a:t>
                      </a:r>
                    </a:p>
                    <a:p>
                      <a:pPr>
                        <a:lnSpc>
                          <a:spcPct val="100000"/>
                        </a:lnSpc>
                        <a:spcAft>
                          <a:spcPts val="0"/>
                        </a:spcAft>
                        <a:buNone/>
                      </a:pPr>
                      <a:r>
                        <a:rPr lang="nl-NL" sz="2400" kern="100" dirty="0" err="1">
                          <a:effectLst/>
                          <a:latin typeface="Lexend"/>
                          <a:ea typeface="Calibri" panose="020F0502020204030204" pitchFamily="34" charset="0"/>
                          <a:cs typeface="Times New Roman" panose="02020603050405020304" pitchFamily="18" charset="0"/>
                        </a:rPr>
                        <a:t>Wicha</a:t>
                      </a:r>
                      <a:r>
                        <a:rPr lang="nl-NL" sz="2400" kern="100" dirty="0">
                          <a:effectLst/>
                          <a:latin typeface="Lexend"/>
                          <a:ea typeface="Calibri" panose="020F0502020204030204" pitchFamily="34" charset="0"/>
                          <a:cs typeface="Times New Roman" panose="02020603050405020304" pitchFamily="18" charset="0"/>
                        </a:rPr>
                        <a:t> </a:t>
                      </a:r>
                      <a:r>
                        <a:rPr lang="nl-NL" sz="2400" kern="100" dirty="0" err="1">
                          <a:effectLst/>
                          <a:latin typeface="Lexend"/>
                          <a:ea typeface="Calibri" panose="020F0502020204030204" pitchFamily="34" charset="0"/>
                          <a:cs typeface="Times New Roman" panose="02020603050405020304" pitchFamily="18" charset="0"/>
                        </a:rPr>
                        <a:t>Benus</a:t>
                      </a:r>
                      <a:endParaRPr lang="nl-NL" sz="2400" kern="100" dirty="0">
                        <a:effectLst/>
                        <a:latin typeface="Lexend"/>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nl-NL" sz="2400" kern="100" dirty="0">
                          <a:effectLst/>
                          <a:latin typeface="Lexend"/>
                          <a:ea typeface="Calibri" panose="020F0502020204030204" pitchFamily="34" charset="0"/>
                          <a:cs typeface="Times New Roman" panose="02020603050405020304" pitchFamily="18" charset="0"/>
                        </a:rPr>
                        <a:t>Roeier of roeper: Netcongestie, wat kan (al) wél?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1958054"/>
                  </a:ext>
                </a:extLst>
              </a:tr>
              <a:tr h="367470">
                <a:tc>
                  <a:txBody>
                    <a:bodyPr/>
                    <a:lstStyle/>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Groep 3 </a:t>
                      </a:r>
                    </a:p>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Arne van Eindhoven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nl-NL" sz="2400" kern="100" dirty="0">
                          <a:effectLst/>
                          <a:latin typeface="Lexend"/>
                          <a:ea typeface="Calibri" panose="020F0502020204030204" pitchFamily="34" charset="0"/>
                          <a:cs typeface="Times New Roman" panose="02020603050405020304" pitchFamily="18" charset="0"/>
                        </a:rPr>
                        <a:t>Roeier of roeper: </a:t>
                      </a:r>
                      <a:r>
                        <a:rPr lang="en-US" sz="2400" kern="100" dirty="0">
                          <a:effectLst/>
                          <a:latin typeface="Lexend"/>
                          <a:ea typeface="Calibri" panose="020F0502020204030204" pitchFamily="34" charset="0"/>
                          <a:cs typeface="Times New Roman" panose="02020603050405020304" pitchFamily="18" charset="0"/>
                        </a:rPr>
                        <a:t>Met Biobased betaalbaar en </a:t>
                      </a:r>
                      <a:r>
                        <a:rPr lang="en-US" sz="2400" kern="100" dirty="0" err="1">
                          <a:effectLst/>
                          <a:latin typeface="Lexend"/>
                          <a:ea typeface="Calibri" panose="020F0502020204030204" pitchFamily="34" charset="0"/>
                          <a:cs typeface="Times New Roman" panose="02020603050405020304" pitchFamily="18" charset="0"/>
                        </a:rPr>
                        <a:t>sneller</a:t>
                      </a:r>
                      <a:r>
                        <a:rPr lang="en-US" sz="2400" kern="100" dirty="0">
                          <a:effectLst/>
                          <a:latin typeface="Lexend"/>
                          <a:ea typeface="Calibri" panose="020F0502020204030204" pitchFamily="34" charset="0"/>
                          <a:cs typeface="Times New Roman" panose="02020603050405020304" pitchFamily="18" charset="0"/>
                        </a:rPr>
                        <a:t> </a:t>
                      </a:r>
                      <a:r>
                        <a:rPr lang="en-US" sz="2400" kern="100" dirty="0" err="1">
                          <a:effectLst/>
                          <a:latin typeface="Lexend"/>
                          <a:ea typeface="Calibri" panose="020F0502020204030204" pitchFamily="34" charset="0"/>
                          <a:cs typeface="Times New Roman" panose="02020603050405020304" pitchFamily="18" charset="0"/>
                        </a:rPr>
                        <a:t>bouwen</a:t>
                      </a:r>
                      <a:r>
                        <a:rPr lang="en-US" sz="2400" kern="100" dirty="0">
                          <a:effectLst/>
                          <a:latin typeface="Lexend"/>
                          <a:ea typeface="Calibri" panose="020F0502020204030204" pitchFamily="34" charset="0"/>
                          <a:cs typeface="Times New Roman" panose="02020603050405020304" pitchFamily="18" charset="0"/>
                        </a:rPr>
                        <a:t>. </a:t>
                      </a:r>
                      <a:r>
                        <a:rPr lang="nl-NL" sz="2400" kern="100" dirty="0">
                          <a:effectLst/>
                          <a:latin typeface="Lexend"/>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2480250"/>
                  </a:ext>
                </a:extLst>
              </a:tr>
              <a:tr h="367470">
                <a:tc>
                  <a:txBody>
                    <a:bodyPr/>
                    <a:lstStyle/>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Groep 4 </a:t>
                      </a:r>
                    </a:p>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Arjen Kleijer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nl-NL" sz="2400" kern="100" dirty="0">
                          <a:effectLst/>
                          <a:latin typeface="Lexend"/>
                          <a:ea typeface="Calibri" panose="020F0502020204030204" pitchFamily="34" charset="0"/>
                          <a:cs typeface="Times New Roman" panose="02020603050405020304" pitchFamily="18" charset="0"/>
                        </a:rPr>
                        <a:t>Roeier of roeper: De markt aan zet; overheid ontslak.</a:t>
                      </a:r>
                    </a:p>
                    <a:p>
                      <a:pPr>
                        <a:lnSpc>
                          <a:spcPct val="107000"/>
                        </a:lnSpc>
                        <a:spcAft>
                          <a:spcPts val="800"/>
                        </a:spcAft>
                        <a:buNone/>
                      </a:pPr>
                      <a:r>
                        <a:rPr lang="nl-NL" sz="2400" kern="100" dirty="0">
                          <a:effectLst/>
                          <a:latin typeface="Lexend"/>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1452585"/>
                  </a:ext>
                </a:extLst>
              </a:tr>
              <a:tr h="373965">
                <a:tc>
                  <a:txBody>
                    <a:bodyPr/>
                    <a:lstStyle/>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Groep 5 </a:t>
                      </a:r>
                    </a:p>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Christiaan de Boer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nl-NL" sz="2400" kern="100" dirty="0">
                          <a:effectLst/>
                          <a:latin typeface="Lexend"/>
                          <a:ea typeface="Calibri" panose="020F0502020204030204" pitchFamily="34" charset="0"/>
                          <a:cs typeface="Times New Roman" panose="02020603050405020304" pitchFamily="18" charset="0"/>
                        </a:rPr>
                        <a:t>Roeier of roeper: Hoe komen we aan metselaars en installateurs, aan bouwers?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1756449"/>
                  </a:ext>
                </a:extLst>
              </a:tr>
              <a:tr h="381000">
                <a:tc>
                  <a:txBody>
                    <a:bodyPr/>
                    <a:lstStyle/>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Groep 6 </a:t>
                      </a:r>
                    </a:p>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Paul van Eijk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nl-NL" sz="2400" kern="100" dirty="0">
                          <a:effectLst/>
                          <a:latin typeface="Lexend"/>
                          <a:ea typeface="Calibri" panose="020F0502020204030204" pitchFamily="34" charset="0"/>
                          <a:cs typeface="Times New Roman" panose="02020603050405020304" pitchFamily="18" charset="0"/>
                        </a:rPr>
                        <a:t>Roeier of roeper: Waterhuishouding nieuwbouw in de dode hoek?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3850630"/>
                  </a:ext>
                </a:extLst>
              </a:tr>
              <a:tr h="367470">
                <a:tc>
                  <a:txBody>
                    <a:bodyPr/>
                    <a:lstStyle/>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Groep 7 </a:t>
                      </a:r>
                    </a:p>
                    <a:p>
                      <a:pPr>
                        <a:lnSpc>
                          <a:spcPct val="100000"/>
                        </a:lnSpc>
                        <a:spcAft>
                          <a:spcPts val="0"/>
                        </a:spcAft>
                        <a:buNone/>
                      </a:pPr>
                      <a:r>
                        <a:rPr lang="nl-NL" sz="2400" kern="100" dirty="0">
                          <a:effectLst/>
                          <a:latin typeface="Lexend"/>
                          <a:ea typeface="Calibri" panose="020F0502020204030204" pitchFamily="34" charset="0"/>
                          <a:cs typeface="Times New Roman" panose="02020603050405020304" pitchFamily="18" charset="0"/>
                        </a:rPr>
                        <a:t>Wim van Veldhuizen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nl-NL" sz="2400" kern="100" dirty="0">
                          <a:effectLst/>
                          <a:latin typeface="Lexend"/>
                          <a:ea typeface="Calibri" panose="020F0502020204030204" pitchFamily="34" charset="0"/>
                          <a:cs typeface="Times New Roman" panose="02020603050405020304" pitchFamily="18" charset="0"/>
                        </a:rPr>
                        <a:t>Roeier of roeper: STOER?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895404"/>
                  </a:ext>
                </a:extLst>
              </a:tr>
            </a:tbl>
          </a:graphicData>
        </a:graphic>
      </p:graphicFrame>
    </p:spTree>
    <p:extLst>
      <p:ext uri="{BB962C8B-B14F-4D97-AF65-F5344CB8AC3E}">
        <p14:creationId xmlns:p14="http://schemas.microsoft.com/office/powerpoint/2010/main" val="1795101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89488-0FE6-7844-1F70-07615AB6939C}"/>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41AD49E1-9150-1FC2-B645-77CBB1DFFF3D}"/>
              </a:ext>
            </a:extLst>
          </p:cNvPr>
          <p:cNvSpPr>
            <a:spLocks noGrp="1"/>
          </p:cNvSpPr>
          <p:nvPr>
            <p:ph type="title"/>
          </p:nvPr>
        </p:nvSpPr>
        <p:spPr>
          <a:xfrm>
            <a:off x="5522914" y="783764"/>
            <a:ext cx="4754623" cy="2852737"/>
          </a:xfrm>
        </p:spPr>
        <p:txBody>
          <a:bodyPr/>
          <a:lstStyle/>
          <a:p>
            <a:r>
              <a:rPr lang="nl-NL" dirty="0"/>
              <a:t> </a:t>
            </a:r>
          </a:p>
        </p:txBody>
      </p:sp>
      <p:sp>
        <p:nvSpPr>
          <p:cNvPr id="4" name="Tijdelijke aanduiding voor tekst 3">
            <a:extLst>
              <a:ext uri="{FF2B5EF4-FFF2-40B4-BE49-F238E27FC236}">
                <a16:creationId xmlns:a16="http://schemas.microsoft.com/office/drawing/2014/main" id="{A21E5292-158A-5E11-97F8-B9F052C50C54}"/>
              </a:ext>
            </a:extLst>
          </p:cNvPr>
          <p:cNvSpPr>
            <a:spLocks noGrp="1"/>
          </p:cNvSpPr>
          <p:nvPr>
            <p:ph type="body" idx="1"/>
          </p:nvPr>
        </p:nvSpPr>
        <p:spPr>
          <a:xfrm>
            <a:off x="1117600" y="685800"/>
            <a:ext cx="9956800" cy="5029200"/>
          </a:xfrm>
        </p:spPr>
        <p:txBody>
          <a:bodyPr>
            <a:normAutofit/>
          </a:bodyPr>
          <a:lstStyle/>
          <a:p>
            <a:r>
              <a:rPr lang="nl-NL" sz="5400" dirty="0">
                <a:solidFill>
                  <a:srgbClr val="2700FF"/>
                </a:solidFill>
                <a:ea typeface="+mj-ea"/>
                <a:cs typeface="+mj-cs"/>
              </a:rPr>
              <a:t>Roeiers en Roepers</a:t>
            </a:r>
          </a:p>
          <a:p>
            <a:r>
              <a:rPr lang="nl-NL" dirty="0"/>
              <a:t> </a:t>
            </a:r>
          </a:p>
        </p:txBody>
      </p:sp>
      <p:sp>
        <p:nvSpPr>
          <p:cNvPr id="5" name="Tekstvak 4">
            <a:extLst>
              <a:ext uri="{FF2B5EF4-FFF2-40B4-BE49-F238E27FC236}">
                <a16:creationId xmlns:a16="http://schemas.microsoft.com/office/drawing/2014/main" id="{6E752CDE-9E03-024D-0A06-036EAEB7CBED}"/>
              </a:ext>
            </a:extLst>
          </p:cNvPr>
          <p:cNvSpPr txBox="1"/>
          <p:nvPr/>
        </p:nvSpPr>
        <p:spPr>
          <a:xfrm>
            <a:off x="1209675" y="1708946"/>
            <a:ext cx="9391650" cy="4247317"/>
          </a:xfrm>
          <a:prstGeom prst="rect">
            <a:avLst/>
          </a:prstGeom>
          <a:noFill/>
        </p:spPr>
        <p:txBody>
          <a:bodyPr wrap="square">
            <a:spAutoFit/>
          </a:bodyPr>
          <a:lstStyle/>
          <a:p>
            <a:pPr marL="514350" indent="-514350">
              <a:buAutoNum type="arabicPeriod"/>
            </a:pPr>
            <a:r>
              <a:rPr lang="nl-NL" sz="3000" kern="100" dirty="0">
                <a:effectLst/>
                <a:latin typeface="Lexend"/>
                <a:ea typeface="Calibri" panose="020F0502020204030204" pitchFamily="34" charset="0"/>
                <a:cs typeface="Times New Roman" panose="02020603050405020304" pitchFamily="18" charset="0"/>
              </a:rPr>
              <a:t>Verken het roei of roep gehalte van het onderwerp van</a:t>
            </a:r>
          </a:p>
          <a:p>
            <a:r>
              <a:rPr lang="nl-NL" sz="3000" kern="100" dirty="0">
                <a:latin typeface="Lexend"/>
                <a:ea typeface="Calibri" panose="020F0502020204030204" pitchFamily="34" charset="0"/>
                <a:cs typeface="Times New Roman" panose="02020603050405020304" pitchFamily="18" charset="0"/>
              </a:rPr>
              <a:t>     </a:t>
            </a:r>
            <a:r>
              <a:rPr lang="nl-NL" sz="3000" kern="100" dirty="0">
                <a:effectLst/>
                <a:latin typeface="Lexend"/>
                <a:ea typeface="Calibri" panose="020F0502020204030204" pitchFamily="34" charset="0"/>
                <a:cs typeface="Times New Roman" panose="02020603050405020304" pitchFamily="18" charset="0"/>
              </a:rPr>
              <a:t> jouw groepje: Is het haalbaar? </a:t>
            </a:r>
          </a:p>
          <a:p>
            <a:endParaRPr lang="nl-NL" sz="1000" kern="100" dirty="0">
              <a:effectLst/>
              <a:latin typeface="Lexend"/>
              <a:ea typeface="Calibri" panose="020F0502020204030204" pitchFamily="34" charset="0"/>
              <a:cs typeface="Times New Roman" panose="02020603050405020304" pitchFamily="18" charset="0"/>
            </a:endParaRPr>
          </a:p>
          <a:p>
            <a:pPr>
              <a:buNone/>
            </a:pPr>
            <a:r>
              <a:rPr lang="nl-NL" sz="3000" kern="100" dirty="0">
                <a:effectLst/>
                <a:latin typeface="Lexend"/>
                <a:ea typeface="Calibri" panose="020F0502020204030204" pitchFamily="34" charset="0"/>
                <a:cs typeface="Times New Roman" panose="02020603050405020304" pitchFamily="18" charset="0"/>
              </a:rPr>
              <a:t>2.  Zijn er volgens jou wenselijke en/of passende</a:t>
            </a:r>
          </a:p>
          <a:p>
            <a:pPr>
              <a:buNone/>
            </a:pPr>
            <a:r>
              <a:rPr lang="nl-NL" sz="3000" kern="100" dirty="0">
                <a:latin typeface="Lexend"/>
                <a:ea typeface="Calibri" panose="020F0502020204030204" pitchFamily="34" charset="0"/>
                <a:cs typeface="Times New Roman" panose="02020603050405020304" pitchFamily="18" charset="0"/>
              </a:rPr>
              <a:t>    </a:t>
            </a:r>
            <a:r>
              <a:rPr lang="nl-NL" sz="3000" kern="100" dirty="0">
                <a:effectLst/>
                <a:latin typeface="Lexend"/>
                <a:ea typeface="Calibri" panose="020F0502020204030204" pitchFamily="34" charset="0"/>
                <a:cs typeface="Times New Roman" panose="02020603050405020304" pitchFamily="18" charset="0"/>
              </a:rPr>
              <a:t> maatregelen/ interventies om deze ontwikkelingen te</a:t>
            </a:r>
          </a:p>
          <a:p>
            <a:pPr>
              <a:buNone/>
            </a:pPr>
            <a:r>
              <a:rPr lang="nl-NL" sz="3000" kern="100" dirty="0">
                <a:latin typeface="Lexend"/>
                <a:ea typeface="Calibri" panose="020F0502020204030204" pitchFamily="34" charset="0"/>
                <a:cs typeface="Times New Roman" panose="02020603050405020304" pitchFamily="18" charset="0"/>
              </a:rPr>
              <a:t>    </a:t>
            </a:r>
            <a:r>
              <a:rPr lang="nl-NL" sz="3000" kern="100" dirty="0">
                <a:effectLst/>
                <a:latin typeface="Lexend"/>
                <a:ea typeface="Calibri" panose="020F0502020204030204" pitchFamily="34" charset="0"/>
                <a:cs typeface="Times New Roman" panose="02020603050405020304" pitchFamily="18" charset="0"/>
              </a:rPr>
              <a:t> begeleiden? Wie moet er nu wat doen? Wie is aan zet?</a:t>
            </a:r>
          </a:p>
          <a:p>
            <a:pPr>
              <a:buNone/>
            </a:pPr>
            <a:endParaRPr lang="nl-NL" sz="1000" kern="100" dirty="0">
              <a:effectLst/>
              <a:latin typeface="Lexend"/>
              <a:ea typeface="Calibri" panose="020F0502020204030204" pitchFamily="34" charset="0"/>
              <a:cs typeface="Times New Roman" panose="02020603050405020304" pitchFamily="18" charset="0"/>
            </a:endParaRPr>
          </a:p>
          <a:p>
            <a:r>
              <a:rPr lang="nl-NL" sz="3000" kern="100" dirty="0">
                <a:effectLst/>
                <a:latin typeface="Lexend"/>
                <a:ea typeface="Calibri" panose="020F0502020204030204" pitchFamily="34" charset="0"/>
                <a:cs typeface="Times New Roman" panose="02020603050405020304" pitchFamily="18" charset="0"/>
              </a:rPr>
              <a:t>3.  Welke partijen zijn nodig om de onder 2 besproken</a:t>
            </a:r>
          </a:p>
          <a:p>
            <a:r>
              <a:rPr lang="nl-NL" sz="3000" kern="100" dirty="0">
                <a:latin typeface="Lexend"/>
                <a:ea typeface="Calibri" panose="020F0502020204030204" pitchFamily="34" charset="0"/>
                <a:cs typeface="Times New Roman" panose="02020603050405020304" pitchFamily="18" charset="0"/>
              </a:rPr>
              <a:t>    </a:t>
            </a:r>
            <a:r>
              <a:rPr lang="nl-NL" sz="3000" kern="100" dirty="0">
                <a:effectLst/>
                <a:latin typeface="Lexend"/>
                <a:ea typeface="Calibri" panose="020F0502020204030204" pitchFamily="34" charset="0"/>
                <a:cs typeface="Times New Roman" panose="02020603050405020304" pitchFamily="18" charset="0"/>
              </a:rPr>
              <a:t> maatregelen? </a:t>
            </a:r>
          </a:p>
          <a:p>
            <a:endParaRPr lang="nl-NL" sz="1000" kern="100" dirty="0">
              <a:effectLst/>
              <a:latin typeface="Lexend"/>
              <a:ea typeface="Calibri" panose="020F0502020204030204" pitchFamily="34" charset="0"/>
              <a:cs typeface="Times New Roman" panose="02020603050405020304" pitchFamily="18" charset="0"/>
            </a:endParaRPr>
          </a:p>
          <a:p>
            <a:pPr>
              <a:buNone/>
            </a:pPr>
            <a:r>
              <a:rPr lang="nl-NL" sz="3000" kern="100" dirty="0">
                <a:effectLst/>
                <a:latin typeface="Lexend"/>
                <a:ea typeface="Calibri" panose="020F0502020204030204" pitchFamily="34" charset="0"/>
                <a:cs typeface="Times New Roman" panose="02020603050405020304" pitchFamily="18" charset="0"/>
              </a:rPr>
              <a:t>4.  Hoe kunnen we dit in besluitvorming brengen? </a:t>
            </a:r>
          </a:p>
        </p:txBody>
      </p:sp>
    </p:spTree>
    <p:extLst>
      <p:ext uri="{BB962C8B-B14F-4D97-AF65-F5344CB8AC3E}">
        <p14:creationId xmlns:p14="http://schemas.microsoft.com/office/powerpoint/2010/main" val="56737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ontwerp&#10;&#10;Door AI gegenereerde inhoud is mogelijk onjuist.">
            <a:extLst>
              <a:ext uri="{FF2B5EF4-FFF2-40B4-BE49-F238E27FC236}">
                <a16:creationId xmlns:a16="http://schemas.microsoft.com/office/drawing/2014/main" id="{AB625788-0B9E-A6FB-5A61-FA540B826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893" y="666543"/>
            <a:ext cx="10844213" cy="5092064"/>
          </a:xfrm>
          <a:prstGeom prst="rect">
            <a:avLst/>
          </a:prstGeom>
        </p:spPr>
      </p:pic>
    </p:spTree>
    <p:extLst>
      <p:ext uri="{BB962C8B-B14F-4D97-AF65-F5344CB8AC3E}">
        <p14:creationId xmlns:p14="http://schemas.microsoft.com/office/powerpoint/2010/main" val="580302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A086F-1FEE-18B3-4EF3-D9CD2F2147AE}"/>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4FCED783-89AA-50F5-76B4-8041DBE61E36}"/>
              </a:ext>
            </a:extLst>
          </p:cNvPr>
          <p:cNvSpPr>
            <a:spLocks noGrp="1"/>
          </p:cNvSpPr>
          <p:nvPr>
            <p:ph type="title"/>
          </p:nvPr>
        </p:nvSpPr>
        <p:spPr>
          <a:xfrm>
            <a:off x="5522914" y="783764"/>
            <a:ext cx="4754623" cy="2852737"/>
          </a:xfrm>
        </p:spPr>
        <p:txBody>
          <a:bodyPr/>
          <a:lstStyle/>
          <a:p>
            <a:r>
              <a:rPr lang="nl-NL" dirty="0"/>
              <a:t> </a:t>
            </a:r>
          </a:p>
        </p:txBody>
      </p:sp>
      <p:sp>
        <p:nvSpPr>
          <p:cNvPr id="4" name="Tijdelijke aanduiding voor tekst 3">
            <a:extLst>
              <a:ext uri="{FF2B5EF4-FFF2-40B4-BE49-F238E27FC236}">
                <a16:creationId xmlns:a16="http://schemas.microsoft.com/office/drawing/2014/main" id="{BF61C08C-5460-F490-082F-2A97B52CEAB3}"/>
              </a:ext>
            </a:extLst>
          </p:cNvPr>
          <p:cNvSpPr>
            <a:spLocks noGrp="1"/>
          </p:cNvSpPr>
          <p:nvPr>
            <p:ph type="body" idx="1"/>
          </p:nvPr>
        </p:nvSpPr>
        <p:spPr>
          <a:xfrm>
            <a:off x="1117600" y="895351"/>
            <a:ext cx="9956800" cy="4419600"/>
          </a:xfrm>
        </p:spPr>
        <p:txBody>
          <a:bodyPr>
            <a:normAutofit/>
          </a:bodyPr>
          <a:lstStyle/>
          <a:p>
            <a:r>
              <a:rPr lang="nl-NL" sz="5400" dirty="0">
                <a:solidFill>
                  <a:srgbClr val="2700FF"/>
                </a:solidFill>
                <a:ea typeface="+mj-ea"/>
                <a:cs typeface="+mj-cs"/>
              </a:rPr>
              <a:t>Roeiers en Roepers</a:t>
            </a:r>
          </a:p>
          <a:p>
            <a:r>
              <a:rPr lang="nl-NL" dirty="0"/>
              <a:t> </a:t>
            </a:r>
          </a:p>
        </p:txBody>
      </p:sp>
      <p:sp>
        <p:nvSpPr>
          <p:cNvPr id="5" name="Tekstvak 4">
            <a:extLst>
              <a:ext uri="{FF2B5EF4-FFF2-40B4-BE49-F238E27FC236}">
                <a16:creationId xmlns:a16="http://schemas.microsoft.com/office/drawing/2014/main" id="{68C5EE01-AA8C-3DC9-849E-B65E949CD8B7}"/>
              </a:ext>
            </a:extLst>
          </p:cNvPr>
          <p:cNvSpPr txBox="1"/>
          <p:nvPr/>
        </p:nvSpPr>
        <p:spPr>
          <a:xfrm>
            <a:off x="1117600" y="1708946"/>
            <a:ext cx="9956800" cy="4154984"/>
          </a:xfrm>
          <a:prstGeom prst="rect">
            <a:avLst/>
          </a:prstGeom>
          <a:noFill/>
        </p:spPr>
        <p:txBody>
          <a:bodyPr wrap="square">
            <a:spAutoFit/>
          </a:bodyPr>
          <a:lstStyle/>
          <a:p>
            <a:r>
              <a:rPr lang="nl-NL" sz="3000" dirty="0">
                <a:latin typeface="Lexend"/>
              </a:rPr>
              <a:t>Reflecties plenair in 2.  min per groepje waarna daarna nog een korte uitwisseling plenair volgt met de inleiders en elkaar over de volgende vragen:</a:t>
            </a:r>
          </a:p>
          <a:p>
            <a:endParaRPr lang="nl-NL" sz="3000" dirty="0">
              <a:latin typeface="Lexend"/>
            </a:endParaRPr>
          </a:p>
          <a:p>
            <a:pPr marL="514350" indent="-514350">
              <a:buAutoNum type="arabicPeriod"/>
            </a:pPr>
            <a:r>
              <a:rPr lang="nl-NL" sz="3000" dirty="0">
                <a:latin typeface="Lexend"/>
              </a:rPr>
              <a:t>Gezamenlijke take away voor ons allemaal a.d.h.v. deze middag en</a:t>
            </a:r>
          </a:p>
          <a:p>
            <a:endParaRPr lang="nl-NL" sz="3000" dirty="0">
              <a:latin typeface="Lexend"/>
            </a:endParaRPr>
          </a:p>
          <a:p>
            <a:r>
              <a:rPr lang="nl-NL" sz="3000" dirty="0">
                <a:latin typeface="Lexend"/>
              </a:rPr>
              <a:t>2. Wat betekent dit voor mijn werk?</a:t>
            </a:r>
          </a:p>
          <a:p>
            <a:r>
              <a:rPr lang="nl-NL" sz="2400" dirty="0">
                <a:latin typeface="Lexend"/>
              </a:rPr>
              <a:t> </a:t>
            </a:r>
          </a:p>
        </p:txBody>
      </p:sp>
    </p:spTree>
    <p:extLst>
      <p:ext uri="{BB962C8B-B14F-4D97-AF65-F5344CB8AC3E}">
        <p14:creationId xmlns:p14="http://schemas.microsoft.com/office/powerpoint/2010/main" val="1772749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610D7-5F28-0DAD-A7CE-6DEE8E72AF48}"/>
            </a:ext>
          </a:extLst>
        </p:cNvPr>
        <p:cNvGrpSpPr/>
        <p:nvPr/>
      </p:nvGrpSpPr>
      <p:grpSpPr>
        <a:xfrm>
          <a:off x="0" y="0"/>
          <a:ext cx="0" cy="0"/>
          <a:chOff x="0" y="0"/>
          <a:chExt cx="0" cy="0"/>
        </a:xfrm>
      </p:grpSpPr>
      <p:pic>
        <p:nvPicPr>
          <p:cNvPr id="3" name="Afbeelding 2" descr="Afbeelding met buitenshuis, Luchtfotografie, Vogelperspectief, hemel&#10;&#10;Door AI gegenereerde inhoud is mogelijk onjuist.">
            <a:extLst>
              <a:ext uri="{FF2B5EF4-FFF2-40B4-BE49-F238E27FC236}">
                <a16:creationId xmlns:a16="http://schemas.microsoft.com/office/drawing/2014/main" id="{DF6E9B4C-8C41-B67D-8E2B-081C8E7D9067}"/>
              </a:ext>
            </a:extLst>
          </p:cNvPr>
          <p:cNvPicPr>
            <a:picLocks noChangeAspect="1"/>
          </p:cNvPicPr>
          <p:nvPr/>
        </p:nvPicPr>
        <p:blipFill>
          <a:blip r:embed="rId3"/>
          <a:stretch>
            <a:fillRect/>
          </a:stretch>
        </p:blipFill>
        <p:spPr>
          <a:xfrm>
            <a:off x="-12414" y="0"/>
            <a:ext cx="12204413" cy="6864982"/>
          </a:xfrm>
          <a:prstGeom prst="rect">
            <a:avLst/>
          </a:prstGeom>
        </p:spPr>
      </p:pic>
      <p:sp>
        <p:nvSpPr>
          <p:cNvPr id="4" name="Afgeronde rechthoek 3">
            <a:extLst>
              <a:ext uri="{FF2B5EF4-FFF2-40B4-BE49-F238E27FC236}">
                <a16:creationId xmlns:a16="http://schemas.microsoft.com/office/drawing/2014/main" id="{789B594F-3772-F616-C556-39FCA90748BF}"/>
              </a:ext>
            </a:extLst>
          </p:cNvPr>
          <p:cNvSpPr/>
          <p:nvPr/>
        </p:nvSpPr>
        <p:spPr>
          <a:xfrm>
            <a:off x="1020362" y="2549471"/>
            <a:ext cx="8555438" cy="1824823"/>
          </a:xfrm>
          <a:prstGeom prst="roundRect">
            <a:avLst>
              <a:gd name="adj" fmla="val 3606"/>
            </a:avLst>
          </a:prstGeom>
          <a:solidFill>
            <a:srgbClr val="2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2700FF"/>
              </a:solidFill>
            </a:endParaRPr>
          </a:p>
        </p:txBody>
      </p:sp>
      <p:sp>
        <p:nvSpPr>
          <p:cNvPr id="8" name="Titel 7">
            <a:extLst>
              <a:ext uri="{FF2B5EF4-FFF2-40B4-BE49-F238E27FC236}">
                <a16:creationId xmlns:a16="http://schemas.microsoft.com/office/drawing/2014/main" id="{2FF94A5A-328B-9FF6-6275-ACB5440B35EF}"/>
              </a:ext>
            </a:extLst>
          </p:cNvPr>
          <p:cNvSpPr>
            <a:spLocks noGrp="1"/>
          </p:cNvSpPr>
          <p:nvPr>
            <p:ph type="ctrTitle"/>
          </p:nvPr>
        </p:nvSpPr>
        <p:spPr>
          <a:xfrm>
            <a:off x="357787" y="2549471"/>
            <a:ext cx="9867900" cy="1599615"/>
          </a:xfrm>
        </p:spPr>
        <p:txBody>
          <a:bodyPr>
            <a:normAutofit fontScale="90000"/>
          </a:bodyPr>
          <a:lstStyle/>
          <a:p>
            <a:r>
              <a:rPr lang="nl-NL" sz="9600" dirty="0">
                <a:solidFill>
                  <a:schemeClr val="bg1"/>
                </a:solidFill>
              </a:rPr>
              <a:t>Impactprijs</a:t>
            </a:r>
            <a:br>
              <a:rPr lang="nl-NL" sz="9600" dirty="0">
                <a:solidFill>
                  <a:schemeClr val="bg1"/>
                </a:solidFill>
              </a:rPr>
            </a:br>
            <a:r>
              <a:rPr lang="nl-NL" sz="2000" dirty="0">
                <a:solidFill>
                  <a:srgbClr val="F7E5FF"/>
                </a:solidFill>
              </a:rPr>
              <a:t>Meer informatie op de site onder publicaties/regionieuws</a:t>
            </a:r>
          </a:p>
        </p:txBody>
      </p:sp>
      <p:sp>
        <p:nvSpPr>
          <p:cNvPr id="16" name="Titel 1">
            <a:extLst>
              <a:ext uri="{FF2B5EF4-FFF2-40B4-BE49-F238E27FC236}">
                <a16:creationId xmlns:a16="http://schemas.microsoft.com/office/drawing/2014/main" id="{FC09D618-FEC4-084D-05DC-A52C7BC12398}"/>
              </a:ext>
            </a:extLst>
          </p:cNvPr>
          <p:cNvSpPr txBox="1">
            <a:spLocks/>
          </p:cNvSpPr>
          <p:nvPr/>
        </p:nvSpPr>
        <p:spPr>
          <a:xfrm>
            <a:off x="1451869" y="2129339"/>
            <a:ext cx="6672692" cy="4008297"/>
          </a:xfrm>
          <a:prstGeom prst="rect">
            <a:avLst/>
          </a:prstGeom>
        </p:spPr>
        <p:txBody>
          <a:bodyPr anchor="ctr">
            <a:normAutofit/>
          </a:bodyPr>
          <a:lstStyle>
            <a:lvl1pPr algn="l" defTabSz="914400" rtl="0" eaLnBrk="1" latinLnBrk="0" hangingPunct="1">
              <a:lnSpc>
                <a:spcPct val="90000"/>
              </a:lnSpc>
              <a:spcBef>
                <a:spcPct val="0"/>
              </a:spcBef>
              <a:buNone/>
              <a:defRPr sz="4400" kern="1200" baseline="0">
                <a:solidFill>
                  <a:srgbClr val="3B529E"/>
                </a:solidFill>
                <a:latin typeface="Arial Rounded MT Bold" panose="020F0704030504030204" pitchFamily="34" charset="77"/>
                <a:ea typeface="+mj-ea"/>
                <a:cs typeface="+mj-cs"/>
              </a:defRPr>
            </a:lvl1pPr>
          </a:lstStyle>
          <a:p>
            <a:pPr>
              <a:lnSpc>
                <a:spcPct val="120000"/>
              </a:lnSpc>
            </a:pPr>
            <a:endParaRPr lang="nl-NL" sz="1600" dirty="0">
              <a:solidFill>
                <a:schemeClr val="bg1"/>
              </a:solidFill>
            </a:endParaRPr>
          </a:p>
        </p:txBody>
      </p:sp>
    </p:spTree>
    <p:extLst>
      <p:ext uri="{BB962C8B-B14F-4D97-AF65-F5344CB8AC3E}">
        <p14:creationId xmlns:p14="http://schemas.microsoft.com/office/powerpoint/2010/main" val="1591269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54A0880-D0A3-150E-A4EA-323C7E2C2F0F}"/>
              </a:ext>
            </a:extLst>
          </p:cNvPr>
          <p:cNvPicPr>
            <a:picLocks noChangeAspect="1"/>
          </p:cNvPicPr>
          <p:nvPr/>
        </p:nvPicPr>
        <p:blipFill>
          <a:blip r:embed="rId3"/>
          <a:stretch>
            <a:fillRect/>
          </a:stretch>
        </p:blipFill>
        <p:spPr>
          <a:xfrm>
            <a:off x="0" y="0"/>
            <a:ext cx="12192000" cy="6858000"/>
          </a:xfrm>
          <a:prstGeom prst="rect">
            <a:avLst/>
          </a:prstGeom>
        </p:spPr>
      </p:pic>
      <p:sp>
        <p:nvSpPr>
          <p:cNvPr id="10" name="Afgeronde rechthoek 9">
            <a:extLst>
              <a:ext uri="{FF2B5EF4-FFF2-40B4-BE49-F238E27FC236}">
                <a16:creationId xmlns:a16="http://schemas.microsoft.com/office/drawing/2014/main" id="{2A86A5A3-DF5C-3440-32DE-821C6EBC3038}"/>
              </a:ext>
            </a:extLst>
          </p:cNvPr>
          <p:cNvSpPr/>
          <p:nvPr/>
        </p:nvSpPr>
        <p:spPr>
          <a:xfrm>
            <a:off x="1020362" y="2549471"/>
            <a:ext cx="6406049" cy="1824823"/>
          </a:xfrm>
          <a:prstGeom prst="roundRect">
            <a:avLst>
              <a:gd name="adj" fmla="val 3606"/>
            </a:avLst>
          </a:prstGeom>
          <a:solidFill>
            <a:srgbClr val="2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2700FF"/>
              </a:solidFill>
            </a:endParaRPr>
          </a:p>
        </p:txBody>
      </p:sp>
      <p:sp>
        <p:nvSpPr>
          <p:cNvPr id="11" name="Titel 7">
            <a:extLst>
              <a:ext uri="{FF2B5EF4-FFF2-40B4-BE49-F238E27FC236}">
                <a16:creationId xmlns:a16="http://schemas.microsoft.com/office/drawing/2014/main" id="{FD86ABE0-62CC-5A96-B384-8A0709C21713}"/>
              </a:ext>
            </a:extLst>
          </p:cNvPr>
          <p:cNvSpPr txBox="1">
            <a:spLocks/>
          </p:cNvSpPr>
          <p:nvPr/>
        </p:nvSpPr>
        <p:spPr>
          <a:xfrm>
            <a:off x="1223210" y="2549471"/>
            <a:ext cx="9867900" cy="15996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rgbClr val="3B529E"/>
                </a:solidFill>
                <a:latin typeface="Arial Rounded MT Bold" panose="020F0704030504030204" pitchFamily="34" charset="77"/>
                <a:ea typeface="+mj-ea"/>
                <a:cs typeface="+mj-cs"/>
              </a:defRPr>
            </a:lvl1pPr>
          </a:lstStyle>
          <a:p>
            <a:pPr algn="l"/>
            <a:r>
              <a:rPr lang="nl-NL" sz="9600" dirty="0">
                <a:solidFill>
                  <a:schemeClr val="bg1"/>
                </a:solidFill>
                <a:latin typeface="Lexend" pitchFamily="2" charset="77"/>
              </a:rPr>
              <a:t>Afsluiting</a:t>
            </a:r>
          </a:p>
        </p:txBody>
      </p:sp>
    </p:spTree>
    <p:extLst>
      <p:ext uri="{BB962C8B-B14F-4D97-AF65-F5344CB8AC3E}">
        <p14:creationId xmlns:p14="http://schemas.microsoft.com/office/powerpoint/2010/main" val="3440178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D5F684A-C83D-18DC-38C8-417A95BD085C}"/>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pic>
        <p:nvPicPr>
          <p:cNvPr id="4" name="Afbeelding 3" descr="Afbeelding met tekst, schermopname, ontwerp&#10;&#10;Door AI gegenereerde inhoud is mogelijk onjuist.">
            <a:extLst>
              <a:ext uri="{FF2B5EF4-FFF2-40B4-BE49-F238E27FC236}">
                <a16:creationId xmlns:a16="http://schemas.microsoft.com/office/drawing/2014/main" id="{F137AD66-441B-8BDA-6338-F18E9F08C1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893" y="666543"/>
            <a:ext cx="10844213" cy="5092064"/>
          </a:xfrm>
          <a:prstGeom prst="rect">
            <a:avLst/>
          </a:prstGeom>
        </p:spPr>
      </p:pic>
    </p:spTree>
    <p:extLst>
      <p:ext uri="{BB962C8B-B14F-4D97-AF65-F5344CB8AC3E}">
        <p14:creationId xmlns:p14="http://schemas.microsoft.com/office/powerpoint/2010/main" val="1103483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hemel, buitenshuis, persoon, wolk&#10;&#10;Door AI gegenereerde inhoud is mogelijk onjuist.">
            <a:extLst>
              <a:ext uri="{FF2B5EF4-FFF2-40B4-BE49-F238E27FC236}">
                <a16:creationId xmlns:a16="http://schemas.microsoft.com/office/drawing/2014/main" id="{576D17A2-9BCD-5D26-092E-F6C9F65F6764}"/>
              </a:ext>
            </a:extLst>
          </p:cNvPr>
          <p:cNvPicPr>
            <a:picLocks noChangeAspect="1"/>
          </p:cNvPicPr>
          <p:nvPr/>
        </p:nvPicPr>
        <p:blipFill>
          <a:blip r:embed="rId2"/>
          <a:stretch>
            <a:fillRect/>
          </a:stretch>
        </p:blipFill>
        <p:spPr>
          <a:xfrm>
            <a:off x="-3264" y="0"/>
            <a:ext cx="12195264" cy="8126867"/>
          </a:xfrm>
          <a:prstGeom prst="rect">
            <a:avLst/>
          </a:prstGeom>
        </p:spPr>
      </p:pic>
      <p:pic>
        <p:nvPicPr>
          <p:cNvPr id="6" name="Graphic 5">
            <a:extLst>
              <a:ext uri="{FF2B5EF4-FFF2-40B4-BE49-F238E27FC236}">
                <a16:creationId xmlns:a16="http://schemas.microsoft.com/office/drawing/2014/main" id="{83CD98D2-2FA6-F4C3-4EE0-12E32F2494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264" y="-352589"/>
            <a:ext cx="6298481" cy="2498571"/>
          </a:xfrm>
          <a:prstGeom prst="rect">
            <a:avLst/>
          </a:prstGeom>
        </p:spPr>
      </p:pic>
      <p:pic>
        <p:nvPicPr>
          <p:cNvPr id="3" name="Graphic 2">
            <a:extLst>
              <a:ext uri="{FF2B5EF4-FFF2-40B4-BE49-F238E27FC236}">
                <a16:creationId xmlns:a16="http://schemas.microsoft.com/office/drawing/2014/main" id="{71CC037A-1C73-37D7-DB23-3A08AC4EE6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613" y="-352589"/>
            <a:ext cx="6298481" cy="2498571"/>
          </a:xfrm>
          <a:prstGeom prst="rect">
            <a:avLst/>
          </a:prstGeom>
        </p:spPr>
      </p:pic>
      <p:sp>
        <p:nvSpPr>
          <p:cNvPr id="5" name="Afgeronde rechthoek 4">
            <a:extLst>
              <a:ext uri="{FF2B5EF4-FFF2-40B4-BE49-F238E27FC236}">
                <a16:creationId xmlns:a16="http://schemas.microsoft.com/office/drawing/2014/main" id="{B939AA82-042D-E977-643A-630F6DFF9A8B}"/>
              </a:ext>
            </a:extLst>
          </p:cNvPr>
          <p:cNvSpPr/>
          <p:nvPr/>
        </p:nvSpPr>
        <p:spPr>
          <a:xfrm>
            <a:off x="414835" y="3290889"/>
            <a:ext cx="5239732" cy="2142960"/>
          </a:xfrm>
          <a:prstGeom prst="roundRect">
            <a:avLst>
              <a:gd name="adj" fmla="val 3606"/>
            </a:avLst>
          </a:prstGeom>
          <a:solidFill>
            <a:srgbClr val="27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2700FF"/>
              </a:solidFill>
            </a:endParaRPr>
          </a:p>
        </p:txBody>
      </p:sp>
      <p:sp>
        <p:nvSpPr>
          <p:cNvPr id="9" name="Titel 5">
            <a:extLst>
              <a:ext uri="{FF2B5EF4-FFF2-40B4-BE49-F238E27FC236}">
                <a16:creationId xmlns:a16="http://schemas.microsoft.com/office/drawing/2014/main" id="{056444D6-98D6-5E88-3174-38564D50BF57}"/>
              </a:ext>
            </a:extLst>
          </p:cNvPr>
          <p:cNvSpPr txBox="1">
            <a:spLocks/>
          </p:cNvSpPr>
          <p:nvPr/>
        </p:nvSpPr>
        <p:spPr>
          <a:xfrm>
            <a:off x="810186" y="3662518"/>
            <a:ext cx="6819343" cy="14114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baseline="0">
                <a:solidFill>
                  <a:srgbClr val="2700FF"/>
                </a:solidFill>
                <a:latin typeface="Lexend" pitchFamily="2" charset="77"/>
                <a:ea typeface="+mj-ea"/>
                <a:cs typeface="+mj-cs"/>
              </a:defRPr>
            </a:lvl1pPr>
          </a:lstStyle>
          <a:p>
            <a:pPr fontAlgn="base">
              <a:lnSpc>
                <a:spcPct val="100000"/>
              </a:lnSpc>
            </a:pPr>
            <a:r>
              <a:rPr lang="nl-NL" sz="4000" dirty="0">
                <a:solidFill>
                  <a:schemeClr val="bg1"/>
                </a:solidFill>
              </a:rPr>
              <a:t>Bedankt voor uw </a:t>
            </a:r>
          </a:p>
          <a:p>
            <a:pPr fontAlgn="base">
              <a:lnSpc>
                <a:spcPct val="100000"/>
              </a:lnSpc>
            </a:pPr>
            <a:r>
              <a:rPr lang="nl-NL" sz="4000" dirty="0">
                <a:solidFill>
                  <a:schemeClr val="bg1"/>
                </a:solidFill>
              </a:rPr>
              <a:t>belangstelling</a:t>
            </a:r>
          </a:p>
        </p:txBody>
      </p:sp>
    </p:spTree>
    <p:extLst>
      <p:ext uri="{BB962C8B-B14F-4D97-AF65-F5344CB8AC3E}">
        <p14:creationId xmlns:p14="http://schemas.microsoft.com/office/powerpoint/2010/main" val="241650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5FA84990-1FE5-6B9A-D497-D0107B18AF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54488" y="0"/>
            <a:ext cx="3881437" cy="6858000"/>
          </a:xfrm>
          <a:prstGeom prst="rect">
            <a:avLst/>
          </a:prstGeom>
        </p:spPr>
      </p:pic>
    </p:spTree>
    <p:extLst>
      <p:ext uri="{BB962C8B-B14F-4D97-AF65-F5344CB8AC3E}">
        <p14:creationId xmlns:p14="http://schemas.microsoft.com/office/powerpoint/2010/main" val="223621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06184BB-D44D-9440-ABF3-C25AC4BA9249}"/>
              </a:ext>
            </a:extLst>
          </p:cNvPr>
          <p:cNvSpPr>
            <a:spLocks noGrp="1"/>
          </p:cNvSpPr>
          <p:nvPr>
            <p:ph type="title"/>
          </p:nvPr>
        </p:nvSpPr>
        <p:spPr>
          <a:xfrm>
            <a:off x="754147" y="3072949"/>
            <a:ext cx="4165096" cy="2261795"/>
          </a:xfrm>
        </p:spPr>
        <p:txBody>
          <a:bodyPr>
            <a:normAutofit/>
          </a:bodyPr>
          <a:lstStyle/>
          <a:p>
            <a:r>
              <a:rPr lang="nl-NL" sz="4000" dirty="0"/>
              <a:t>Christiaan de Boer</a:t>
            </a:r>
          </a:p>
        </p:txBody>
      </p:sp>
      <p:pic>
        <p:nvPicPr>
          <p:cNvPr id="3" name="Afbeelding 2" descr="Afbeelding met boom, persoon, Menselijk gezicht, buitenshuis&#10;&#10;Door AI gegenereerde inhoud is mogelijk onjuist.">
            <a:extLst>
              <a:ext uri="{FF2B5EF4-FFF2-40B4-BE49-F238E27FC236}">
                <a16:creationId xmlns:a16="http://schemas.microsoft.com/office/drawing/2014/main" id="{07275F94-FBFE-0D62-4B37-76A1C2A91796}"/>
              </a:ext>
            </a:extLst>
          </p:cNvPr>
          <p:cNvPicPr>
            <a:picLocks noChangeAspect="1"/>
          </p:cNvPicPr>
          <p:nvPr/>
        </p:nvPicPr>
        <p:blipFill>
          <a:blip r:embed="rId2"/>
          <a:stretch>
            <a:fillRect/>
          </a:stretch>
        </p:blipFill>
        <p:spPr>
          <a:xfrm>
            <a:off x="754147" y="1523256"/>
            <a:ext cx="4764906" cy="3176604"/>
          </a:xfrm>
          <a:prstGeom prst="rect">
            <a:avLst/>
          </a:prstGeom>
        </p:spPr>
      </p:pic>
      <p:pic>
        <p:nvPicPr>
          <p:cNvPr id="9" name="Afbeelding 8" descr="Afbeelding met Menselijk gezicht, persoon, kleding, glimlach&#10;&#10;Door AI gegenereerde inhoud is mogelijk onjuist.">
            <a:extLst>
              <a:ext uri="{FF2B5EF4-FFF2-40B4-BE49-F238E27FC236}">
                <a16:creationId xmlns:a16="http://schemas.microsoft.com/office/drawing/2014/main" id="{E09492F3-7BA7-681E-96EE-FE70C47E1DC9}"/>
              </a:ext>
            </a:extLst>
          </p:cNvPr>
          <p:cNvPicPr>
            <a:picLocks noChangeAspect="1"/>
          </p:cNvPicPr>
          <p:nvPr/>
        </p:nvPicPr>
        <p:blipFill>
          <a:blip r:embed="rId3"/>
          <a:stretch>
            <a:fillRect/>
          </a:stretch>
        </p:blipFill>
        <p:spPr>
          <a:xfrm>
            <a:off x="6491360" y="1498401"/>
            <a:ext cx="4723643" cy="3149096"/>
          </a:xfrm>
          <a:prstGeom prst="rect">
            <a:avLst/>
          </a:prstGeom>
        </p:spPr>
      </p:pic>
      <p:sp>
        <p:nvSpPr>
          <p:cNvPr id="10" name="Titel 5">
            <a:extLst>
              <a:ext uri="{FF2B5EF4-FFF2-40B4-BE49-F238E27FC236}">
                <a16:creationId xmlns:a16="http://schemas.microsoft.com/office/drawing/2014/main" id="{485E660D-FA6D-4EE5-9E8B-EB1CB9830E5E}"/>
              </a:ext>
            </a:extLst>
          </p:cNvPr>
          <p:cNvSpPr txBox="1">
            <a:spLocks/>
          </p:cNvSpPr>
          <p:nvPr/>
        </p:nvSpPr>
        <p:spPr>
          <a:xfrm>
            <a:off x="6412742" y="4711155"/>
            <a:ext cx="4880877" cy="6484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baseline="0">
                <a:solidFill>
                  <a:srgbClr val="2700FF"/>
                </a:solidFill>
                <a:latin typeface="Lexend" pitchFamily="2" charset="77"/>
                <a:ea typeface="+mj-ea"/>
                <a:cs typeface="+mj-cs"/>
              </a:defRPr>
            </a:lvl1pPr>
          </a:lstStyle>
          <a:p>
            <a:r>
              <a:rPr lang="nl-NL" sz="4000" dirty="0"/>
              <a:t>Willemien Vreugdenhil</a:t>
            </a:r>
          </a:p>
        </p:txBody>
      </p:sp>
    </p:spTree>
    <p:extLst>
      <p:ext uri="{BB962C8B-B14F-4D97-AF65-F5344CB8AC3E}">
        <p14:creationId xmlns:p14="http://schemas.microsoft.com/office/powerpoint/2010/main" val="236912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50A48-F6B7-2D45-983E-F1A4F2029958}"/>
              </a:ext>
            </a:extLst>
          </p:cNvPr>
          <p:cNvSpPr>
            <a:spLocks noGrp="1"/>
          </p:cNvSpPr>
          <p:nvPr>
            <p:ph type="title"/>
          </p:nvPr>
        </p:nvSpPr>
        <p:spPr>
          <a:xfrm>
            <a:off x="1340380" y="647701"/>
            <a:ext cx="9956800" cy="942974"/>
          </a:xfrm>
        </p:spPr>
        <p:txBody>
          <a:bodyPr>
            <a:normAutofit fontScale="90000"/>
          </a:bodyPr>
          <a:lstStyle/>
          <a:p>
            <a:r>
              <a:rPr lang="nl-NL" dirty="0"/>
              <a:t>Programma</a:t>
            </a:r>
            <a:br>
              <a:rPr lang="nl-NL" dirty="0"/>
            </a:br>
            <a:endParaRPr lang="nl-NL" sz="1800" b="1" dirty="0"/>
          </a:p>
        </p:txBody>
      </p:sp>
      <p:sp>
        <p:nvSpPr>
          <p:cNvPr id="3" name="Tijdelijke aanduiding voor tekst 2">
            <a:extLst>
              <a:ext uri="{FF2B5EF4-FFF2-40B4-BE49-F238E27FC236}">
                <a16:creationId xmlns:a16="http://schemas.microsoft.com/office/drawing/2014/main" id="{FEE07B21-AFD4-A448-8169-7198A078ED70}"/>
              </a:ext>
            </a:extLst>
          </p:cNvPr>
          <p:cNvSpPr>
            <a:spLocks noGrp="1"/>
          </p:cNvSpPr>
          <p:nvPr>
            <p:ph type="body" idx="1"/>
          </p:nvPr>
        </p:nvSpPr>
        <p:spPr>
          <a:xfrm>
            <a:off x="1086591" y="1362075"/>
            <a:ext cx="10018818" cy="4229100"/>
          </a:xfrm>
        </p:spPr>
        <p:txBody>
          <a:bodyPr>
            <a:noAutofit/>
          </a:bodyPr>
          <a:lstStyle/>
          <a:p>
            <a:r>
              <a:rPr lang="nl-NL" sz="2000" dirty="0">
                <a:solidFill>
                  <a:schemeClr val="tx1"/>
                </a:solidFill>
              </a:rPr>
              <a:t>12.00: Welkom en opening door Christiaan   </a:t>
            </a:r>
          </a:p>
          <a:p>
            <a:r>
              <a:rPr lang="nl-NL" sz="2000" dirty="0">
                <a:solidFill>
                  <a:schemeClr val="tx1"/>
                </a:solidFill>
              </a:rPr>
              <a:t>12.10: Roeiers of Roepers: Bijdrage door beide provincies</a:t>
            </a:r>
          </a:p>
          <a:p>
            <a:r>
              <a:rPr lang="nl-NL" sz="2000" dirty="0">
                <a:solidFill>
                  <a:schemeClr val="tx1"/>
                </a:solidFill>
              </a:rPr>
              <a:t>12.30: Reactie van enkele projectontwikkelaars, aannemers en het waterschap   </a:t>
            </a:r>
          </a:p>
          <a:p>
            <a:r>
              <a:rPr lang="nl-NL" sz="2000" dirty="0">
                <a:solidFill>
                  <a:schemeClr val="tx1"/>
                </a:solidFill>
              </a:rPr>
              <a:t>12.50: Ruimte voor reacties uit de zaal</a:t>
            </a:r>
          </a:p>
          <a:p>
            <a:r>
              <a:rPr lang="nl-NL" sz="2000" dirty="0">
                <a:solidFill>
                  <a:schemeClr val="tx1"/>
                </a:solidFill>
              </a:rPr>
              <a:t>13.00: Einde plenaire deel en toelichting groepen</a:t>
            </a:r>
          </a:p>
          <a:p>
            <a:r>
              <a:rPr lang="nl-NL" sz="2000" dirty="0">
                <a:solidFill>
                  <a:schemeClr val="tx1"/>
                </a:solidFill>
              </a:rPr>
              <a:t>13.15: Sub gesprekken</a:t>
            </a:r>
          </a:p>
          <a:p>
            <a:r>
              <a:rPr lang="nl-NL" sz="2000" dirty="0">
                <a:solidFill>
                  <a:schemeClr val="tx1"/>
                </a:solidFill>
              </a:rPr>
              <a:t>13.35: Moderatoren delen reflecties plenair in 2.  min per groepje </a:t>
            </a:r>
          </a:p>
          <a:p>
            <a:r>
              <a:rPr lang="nl-NL" sz="2000" dirty="0">
                <a:solidFill>
                  <a:schemeClr val="tx1"/>
                </a:solidFill>
              </a:rPr>
              <a:t>13.50: Korte reflectie door Willemien</a:t>
            </a:r>
          </a:p>
          <a:p>
            <a:r>
              <a:rPr lang="nl-NL" sz="2000" dirty="0">
                <a:solidFill>
                  <a:schemeClr val="tx1"/>
                </a:solidFill>
              </a:rPr>
              <a:t>13.55: Impactprijs door Bart van As</a:t>
            </a:r>
          </a:p>
          <a:p>
            <a:r>
              <a:rPr lang="nl-NL" sz="2000" dirty="0">
                <a:solidFill>
                  <a:schemeClr val="tx1"/>
                </a:solidFill>
              </a:rPr>
              <a:t>13.57: Afsluiting en dank door Christiaan</a:t>
            </a:r>
          </a:p>
          <a:p>
            <a:r>
              <a:rPr lang="nl-NL" sz="2000" dirty="0">
                <a:solidFill>
                  <a:schemeClr val="tx1"/>
                </a:solidFill>
              </a:rPr>
              <a:t>14.00: afsluiting en gelegenheid voor een drankje en netwerken</a:t>
            </a:r>
          </a:p>
        </p:txBody>
      </p:sp>
    </p:spTree>
    <p:extLst>
      <p:ext uri="{BB962C8B-B14F-4D97-AF65-F5344CB8AC3E}">
        <p14:creationId xmlns:p14="http://schemas.microsoft.com/office/powerpoint/2010/main" val="1131037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06184BB-D44D-9440-ABF3-C25AC4BA9249}"/>
              </a:ext>
            </a:extLst>
          </p:cNvPr>
          <p:cNvSpPr>
            <a:spLocks noGrp="1"/>
          </p:cNvSpPr>
          <p:nvPr>
            <p:ph type="title"/>
          </p:nvPr>
        </p:nvSpPr>
        <p:spPr>
          <a:xfrm>
            <a:off x="5522914" y="783764"/>
            <a:ext cx="4754623" cy="2852737"/>
          </a:xfrm>
        </p:spPr>
        <p:txBody>
          <a:bodyPr/>
          <a:lstStyle/>
          <a:p>
            <a:r>
              <a:rPr lang="nl-NL" dirty="0"/>
              <a:t> </a:t>
            </a:r>
          </a:p>
        </p:txBody>
      </p:sp>
      <p:sp>
        <p:nvSpPr>
          <p:cNvPr id="4" name="Tijdelijke aanduiding voor tekst 3">
            <a:extLst>
              <a:ext uri="{FF2B5EF4-FFF2-40B4-BE49-F238E27FC236}">
                <a16:creationId xmlns:a16="http://schemas.microsoft.com/office/drawing/2014/main" id="{B1ACD796-5B83-2F38-468E-B58F681369CB}"/>
              </a:ext>
            </a:extLst>
          </p:cNvPr>
          <p:cNvSpPr>
            <a:spLocks noGrp="1"/>
          </p:cNvSpPr>
          <p:nvPr>
            <p:ph type="body" idx="1"/>
          </p:nvPr>
        </p:nvSpPr>
        <p:spPr>
          <a:xfrm>
            <a:off x="1514476" y="939720"/>
            <a:ext cx="7085827" cy="2297041"/>
          </a:xfrm>
        </p:spPr>
        <p:txBody>
          <a:bodyPr>
            <a:normAutofit/>
          </a:bodyPr>
          <a:lstStyle/>
          <a:p>
            <a:r>
              <a:rPr lang="nl-NL" sz="5400" dirty="0">
                <a:solidFill>
                  <a:srgbClr val="2700FF"/>
                </a:solidFill>
                <a:ea typeface="+mj-ea"/>
                <a:cs typeface="+mj-cs"/>
              </a:rPr>
              <a:t>Roeiers en Roepers</a:t>
            </a:r>
          </a:p>
          <a:p>
            <a:endParaRPr lang="nl-NL" sz="5400" dirty="0">
              <a:solidFill>
                <a:schemeClr val="tx1"/>
              </a:solidFill>
            </a:endParaRPr>
          </a:p>
          <a:p>
            <a:r>
              <a:rPr lang="nl-NL" sz="3100" dirty="0">
                <a:solidFill>
                  <a:schemeClr val="tx1"/>
                </a:solidFill>
              </a:rPr>
              <a:t>Provincie Gelderland – Marieke </a:t>
            </a:r>
            <a:r>
              <a:rPr lang="nl-NL" sz="3100" dirty="0" err="1">
                <a:solidFill>
                  <a:schemeClr val="tx1"/>
                </a:solidFill>
              </a:rPr>
              <a:t>Karsenberg</a:t>
            </a:r>
            <a:endParaRPr lang="nl-NL" sz="3100" dirty="0">
              <a:solidFill>
                <a:schemeClr val="tx1"/>
              </a:solidFill>
            </a:endParaRPr>
          </a:p>
        </p:txBody>
      </p:sp>
      <p:sp>
        <p:nvSpPr>
          <p:cNvPr id="2" name="Tekstvak 1">
            <a:extLst>
              <a:ext uri="{FF2B5EF4-FFF2-40B4-BE49-F238E27FC236}">
                <a16:creationId xmlns:a16="http://schemas.microsoft.com/office/drawing/2014/main" id="{3D44B133-44CA-5FC7-239C-C4473EF2243A}"/>
              </a:ext>
            </a:extLst>
          </p:cNvPr>
          <p:cNvSpPr txBox="1"/>
          <p:nvPr/>
        </p:nvSpPr>
        <p:spPr>
          <a:xfrm>
            <a:off x="1514476" y="3636501"/>
            <a:ext cx="8363074" cy="1938992"/>
          </a:xfrm>
          <a:prstGeom prst="rect">
            <a:avLst/>
          </a:prstGeom>
          <a:noFill/>
        </p:spPr>
        <p:txBody>
          <a:bodyPr wrap="square">
            <a:spAutoFit/>
          </a:bodyPr>
          <a:lstStyle/>
          <a:p>
            <a:r>
              <a:rPr lang="nl-NL" sz="3000" dirty="0">
                <a:latin typeface="Lexend" pitchFamily="2" charset="77"/>
              </a:rPr>
              <a:t>Wat zien zij als werkende maatregelen om de woningmarkt van het slot te trekken in de FoodValley? Verder gaan op wat er in het bouwberaad is gedaan. </a:t>
            </a:r>
          </a:p>
        </p:txBody>
      </p:sp>
    </p:spTree>
    <p:extLst>
      <p:ext uri="{BB962C8B-B14F-4D97-AF65-F5344CB8AC3E}">
        <p14:creationId xmlns:p14="http://schemas.microsoft.com/office/powerpoint/2010/main" val="445419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A730E-9A6E-59C8-42CF-EDAC2CE908A1}"/>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0F9E41C2-61DD-CED2-334D-AF073688C76E}"/>
              </a:ext>
            </a:extLst>
          </p:cNvPr>
          <p:cNvSpPr>
            <a:spLocks noGrp="1"/>
          </p:cNvSpPr>
          <p:nvPr>
            <p:ph type="body" idx="1"/>
          </p:nvPr>
        </p:nvSpPr>
        <p:spPr/>
        <p:txBody>
          <a:bodyPr/>
          <a:lstStyle/>
          <a:p>
            <a:endParaRPr lang="nl-NL"/>
          </a:p>
        </p:txBody>
      </p:sp>
      <p:pic>
        <p:nvPicPr>
          <p:cNvPr id="1026" name="Picture 2">
            <a:extLst>
              <a:ext uri="{FF2B5EF4-FFF2-40B4-BE49-F238E27FC236}">
                <a16:creationId xmlns:a16="http://schemas.microsoft.com/office/drawing/2014/main" id="{F1E812AB-2EF5-1532-1846-31673E728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97" y="376295"/>
            <a:ext cx="10521605" cy="610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06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768C5E2-D2EB-2B0C-1E75-F79B8772B8BA}"/>
              </a:ext>
            </a:extLst>
          </p:cNvPr>
          <p:cNvPicPr>
            <a:picLocks noChangeAspect="1"/>
          </p:cNvPicPr>
          <p:nvPr/>
        </p:nvPicPr>
        <p:blipFill>
          <a:blip r:embed="rId3"/>
          <a:srcRect l="5884" r="-1" b="-1"/>
          <a:stretch>
            <a:fillRect/>
          </a:stretch>
        </p:blipFill>
        <p:spPr>
          <a:xfrm>
            <a:off x="1" y="10"/>
            <a:ext cx="8364827" cy="6857990"/>
          </a:xfrm>
          <a:prstGeom prst="rect">
            <a:avLst/>
          </a:prstGeom>
        </p:spPr>
      </p:pic>
      <p:sp>
        <p:nvSpPr>
          <p:cNvPr id="4" name="Titel 3">
            <a:extLst>
              <a:ext uri="{FF2B5EF4-FFF2-40B4-BE49-F238E27FC236}">
                <a16:creationId xmlns:a16="http://schemas.microsoft.com/office/drawing/2014/main" id="{2904DAFA-E532-4B44-4684-A149B07834DB}"/>
              </a:ext>
            </a:extLst>
          </p:cNvPr>
          <p:cNvSpPr>
            <a:spLocks noGrp="1"/>
          </p:cNvSpPr>
          <p:nvPr>
            <p:ph type="title"/>
          </p:nvPr>
        </p:nvSpPr>
        <p:spPr>
          <a:xfrm>
            <a:off x="7531610" y="365125"/>
            <a:ext cx="4568091" cy="1899912"/>
          </a:xfrm>
        </p:spPr>
        <p:txBody>
          <a:bodyPr>
            <a:normAutofit/>
          </a:bodyPr>
          <a:lstStyle/>
          <a:p>
            <a:r>
              <a:rPr lang="nl-NL" sz="3600" dirty="0"/>
              <a:t>Vervelende boodschap:</a:t>
            </a:r>
          </a:p>
        </p:txBody>
      </p:sp>
      <p:sp>
        <p:nvSpPr>
          <p:cNvPr id="5" name="Tijdelijke aanduiding voor inhoud 4">
            <a:extLst>
              <a:ext uri="{FF2B5EF4-FFF2-40B4-BE49-F238E27FC236}">
                <a16:creationId xmlns:a16="http://schemas.microsoft.com/office/drawing/2014/main" id="{1C7581CD-D8E6-D6C5-5499-3FA88F9F1AAB}"/>
              </a:ext>
            </a:extLst>
          </p:cNvPr>
          <p:cNvSpPr>
            <a:spLocks noGrp="1"/>
          </p:cNvSpPr>
          <p:nvPr>
            <p:ph idx="1"/>
          </p:nvPr>
        </p:nvSpPr>
        <p:spPr>
          <a:xfrm>
            <a:off x="7988810" y="2015638"/>
            <a:ext cx="3822189" cy="3742762"/>
          </a:xfrm>
        </p:spPr>
        <p:txBody>
          <a:bodyPr>
            <a:normAutofit/>
          </a:bodyPr>
          <a:lstStyle/>
          <a:p>
            <a:pPr>
              <a:buFont typeface="Wingdings" panose="05000000000000000000" pitchFamily="2" charset="2"/>
              <a:buChar char="è"/>
            </a:pPr>
            <a:r>
              <a:rPr lang="nl-NL" sz="2000" dirty="0"/>
              <a:t>De werkelijkheid is complex</a:t>
            </a:r>
          </a:p>
          <a:p>
            <a:pPr>
              <a:buFont typeface="Wingdings" panose="05000000000000000000" pitchFamily="2" charset="2"/>
              <a:buChar char="è"/>
            </a:pPr>
            <a:r>
              <a:rPr lang="nl-NL" sz="2000" dirty="0"/>
              <a:t>De opgave is complex</a:t>
            </a:r>
          </a:p>
          <a:p>
            <a:pPr>
              <a:buFont typeface="Wingdings" panose="05000000000000000000" pitchFamily="2" charset="2"/>
              <a:buChar char="è"/>
            </a:pPr>
            <a:r>
              <a:rPr lang="nl-NL" sz="2000" dirty="0"/>
              <a:t>Je hebt roeiers én roepers én nog veel meer mensen nodig om een roeiboot vooruit te krijgen, de goeie kant op en te laten winnen. </a:t>
            </a:r>
          </a:p>
        </p:txBody>
      </p:sp>
    </p:spTree>
    <p:extLst>
      <p:ext uri="{BB962C8B-B14F-4D97-AF65-F5344CB8AC3E}">
        <p14:creationId xmlns:p14="http://schemas.microsoft.com/office/powerpoint/2010/main" val="946944696"/>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bba7214-1a1a-4c5d-8e9c-12d66fce8162">
      <Terms xmlns="http://schemas.microsoft.com/office/infopath/2007/PartnerControls"/>
    </lcf76f155ced4ddcb4097134ff3c332f>
    <TaxCatchAll xmlns="71f2a8df-343c-4336-94b4-eeca490d082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B8B862D43755468CB19B8D9F24A7DF" ma:contentTypeVersion="13" ma:contentTypeDescription="Create a new document." ma:contentTypeScope="" ma:versionID="20c3e75106cc3569cc758e4c7bf3c6ef">
  <xsd:schema xmlns:xsd="http://www.w3.org/2001/XMLSchema" xmlns:xs="http://www.w3.org/2001/XMLSchema" xmlns:p="http://schemas.microsoft.com/office/2006/metadata/properties" xmlns:ns2="abba7214-1a1a-4c5d-8e9c-12d66fce8162" xmlns:ns3="71f2a8df-343c-4336-94b4-eeca490d0825" targetNamespace="http://schemas.microsoft.com/office/2006/metadata/properties" ma:root="true" ma:fieldsID="18229b72b2d6a718a4cf989db69e9fac" ns2:_="" ns3:_="">
    <xsd:import namespace="abba7214-1a1a-4c5d-8e9c-12d66fce8162"/>
    <xsd:import namespace="71f2a8df-343c-4336-94b4-eeca490d08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ba7214-1a1a-4c5d-8e9c-12d66fce81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706a64e-52d9-4f3e-87fb-11eb5fe1739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f2a8df-343c-4336-94b4-eeca490d082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92928f6-f65a-4aba-981f-ee17a4390bc4}" ma:internalName="TaxCatchAll" ma:showField="CatchAllData" ma:web="71f2a8df-343c-4336-94b4-eeca490d08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68519A-BBFF-4562-A1A5-B7C10B3217D5}">
  <ds:schemaRefs>
    <ds:schemaRef ds:uri="f5f1eb42-8142-4133-8e21-266dfbe8fd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bba7214-1a1a-4c5d-8e9c-12d66fce8162"/>
    <ds:schemaRef ds:uri="71f2a8df-343c-4336-94b4-eeca490d0825"/>
  </ds:schemaRefs>
</ds:datastoreItem>
</file>

<file path=customXml/itemProps2.xml><?xml version="1.0" encoding="utf-8"?>
<ds:datastoreItem xmlns:ds="http://schemas.openxmlformats.org/officeDocument/2006/customXml" ds:itemID="{74AEB0B1-4D03-4BAD-9372-B5ABF47B5B3A}">
  <ds:schemaRefs>
    <ds:schemaRef ds:uri="http://schemas.microsoft.com/sharepoint/v3/contenttype/forms"/>
  </ds:schemaRefs>
</ds:datastoreItem>
</file>

<file path=customXml/itemProps3.xml><?xml version="1.0" encoding="utf-8"?>
<ds:datastoreItem xmlns:ds="http://schemas.openxmlformats.org/officeDocument/2006/customXml" ds:itemID="{3A6835A1-916D-4EC7-A5D0-E8D4B21C94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ba7214-1a1a-4c5d-8e9c-12d66fce8162"/>
    <ds:schemaRef ds:uri="71f2a8df-343c-4336-94b4-eeca490d08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1VAS0013.01 presentatie_vastgoedmonitor_1920x1080</Template>
  <TotalTime>848</TotalTime>
  <Words>1755</Words>
  <Application>Microsoft Office PowerPoint</Application>
  <PresentationFormat>Breedbeeld</PresentationFormat>
  <Paragraphs>224</Paragraphs>
  <Slides>34</Slides>
  <Notes>11</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34</vt:i4>
      </vt:variant>
    </vt:vector>
  </HeadingPairs>
  <TitlesOfParts>
    <vt:vector size="40" baseType="lpstr">
      <vt:lpstr>MS PGothic</vt:lpstr>
      <vt:lpstr>Arial</vt:lpstr>
      <vt:lpstr>Calibri</vt:lpstr>
      <vt:lpstr>Lexend</vt:lpstr>
      <vt:lpstr>Wingdings</vt:lpstr>
      <vt:lpstr>1_Kantoorthema</vt:lpstr>
      <vt:lpstr>PowerPoint-presentatie</vt:lpstr>
      <vt:lpstr>Welkom</vt:lpstr>
      <vt:lpstr>PowerPoint-presentatie</vt:lpstr>
      <vt:lpstr>PowerPoint-presentatie</vt:lpstr>
      <vt:lpstr>Christiaan de Boer</vt:lpstr>
      <vt:lpstr>Programma </vt:lpstr>
      <vt:lpstr> </vt:lpstr>
      <vt:lpstr>PowerPoint-presentatie</vt:lpstr>
      <vt:lpstr>Vervelende boodschap:</vt:lpstr>
      <vt:lpstr>In elk geval de randvoorwaarden:</vt:lpstr>
      <vt:lpstr>Wat zien we in de regio?</vt:lpstr>
      <vt:lpstr>Ten opzichte van de andere Gelderse regio’s </vt:lpstr>
      <vt:lpstr>Wat wil de provincie Gelderland (en ik denk iedereen)</vt:lpstr>
      <vt:lpstr>Wat doet de provincie</vt:lpstr>
      <vt:lpstr>Voor de regio:</vt:lpstr>
      <vt:lpstr> </vt:lpstr>
      <vt:lpstr>Roeiers of Roepers:  welke maatregelen zien wij als werkend in de woningbouwversnelling</vt:lpstr>
      <vt:lpstr>PowerPoint-presentatie</vt:lpstr>
      <vt:lpstr>PowerPoint-presentatie</vt:lpstr>
      <vt:lpstr>Wat doet de provincie Utrecht?</vt:lpstr>
      <vt:lpstr>Is de provincie roeier of roeper? </vt:lpstr>
      <vt:lpstr>Roeien én roepen</vt:lpstr>
      <vt:lpstr>Voorbeelden</vt:lpstr>
      <vt:lpstr> </vt:lpstr>
      <vt:lpstr>PowerPoint-presentatie</vt:lpstr>
      <vt:lpstr>PowerPoint-presentatie</vt:lpstr>
      <vt:lpstr>Reacties</vt:lpstr>
      <vt:lpstr> </vt:lpstr>
      <vt:lpstr> </vt:lpstr>
      <vt:lpstr> </vt:lpstr>
      <vt:lpstr>Impactprijs Meer informatie op de site onder publicaties/regionieuws</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Marije Kuppens - MKL Management</dc:creator>
  <cp:lastModifiedBy>Marije Kuppens | Kuppens Management</cp:lastModifiedBy>
  <cp:revision>20</cp:revision>
  <dcterms:created xsi:type="dcterms:W3CDTF">2021-06-10T11:22:37Z</dcterms:created>
  <dcterms:modified xsi:type="dcterms:W3CDTF">2025-11-12T13:13:17Z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0x010100C9B8B862D43755468CB19B8D9F24A7DF</vt:lpwstr>
  </property>
  <property fmtid="{D5CDD505-2E9C-101B-9397-08002B2CF9AE}" pid="3" name="MediaServiceImageTags">
    <vt:lpwstr/>
  </property>
</Properties>
</file>